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8" r:id="rId2"/>
    <p:sldId id="302" r:id="rId3"/>
    <p:sldId id="481"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449" r:id="rId29"/>
    <p:sldId id="259" r:id="rId30"/>
    <p:sldId id="322" r:id="rId31"/>
    <p:sldId id="284" r:id="rId32"/>
    <p:sldId id="480" r:id="rId33"/>
    <p:sldId id="412" r:id="rId34"/>
    <p:sldId id="324" r:id="rId35"/>
    <p:sldId id="415" r:id="rId36"/>
    <p:sldId id="375" r:id="rId37"/>
    <p:sldId id="413" r:id="rId38"/>
    <p:sldId id="417" r:id="rId39"/>
    <p:sldId id="419" r:id="rId40"/>
    <p:sldId id="477" r:id="rId41"/>
    <p:sldId id="476" r:id="rId42"/>
    <p:sldId id="418" r:id="rId43"/>
    <p:sldId id="423" r:id="rId44"/>
    <p:sldId id="424" r:id="rId45"/>
    <p:sldId id="506" r:id="rId46"/>
    <p:sldId id="507" r:id="rId47"/>
    <p:sldId id="428" r:id="rId48"/>
    <p:sldId id="430" r:id="rId49"/>
    <p:sldId id="429" r:id="rId50"/>
    <p:sldId id="431" r:id="rId51"/>
    <p:sldId id="425" r:id="rId52"/>
    <p:sldId id="426" r:id="rId53"/>
    <p:sldId id="432" r:id="rId54"/>
    <p:sldId id="408" r:id="rId55"/>
    <p:sldId id="434" r:id="rId56"/>
    <p:sldId id="378" r:id="rId57"/>
    <p:sldId id="435" r:id="rId58"/>
    <p:sldId id="436" r:id="rId59"/>
    <p:sldId id="437" r:id="rId60"/>
    <p:sldId id="438" r:id="rId61"/>
    <p:sldId id="439" r:id="rId62"/>
    <p:sldId id="440" r:id="rId63"/>
    <p:sldId id="441" r:id="rId64"/>
    <p:sldId id="444" r:id="rId65"/>
    <p:sldId id="445" r:id="rId66"/>
    <p:sldId id="442" r:id="rId67"/>
    <p:sldId id="443" r:id="rId68"/>
    <p:sldId id="446" r:id="rId69"/>
    <p:sldId id="447" r:id="rId70"/>
    <p:sldId id="448" r:id="rId71"/>
    <p:sldId id="475" r:id="rId72"/>
    <p:sldId id="474"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1"/>
  <p:cmAuthor id="1" name="Admin" initials="A" lastIdx="1"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14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88278" autoAdjust="0"/>
  </p:normalViewPr>
  <p:slideViewPr>
    <p:cSldViewPr>
      <p:cViewPr>
        <p:scale>
          <a:sx n="75" d="100"/>
          <a:sy n="75" d="100"/>
        </p:scale>
        <p:origin x="-1056" y="-3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21T02:19:41.091" idx="1">
    <p:pos x="5742" y="456"/>
    <p:text>Nếu em đưa tình huống ko có thông tin của NB thì SV không thể làm theo các yêu cầu của tình huống được.
Nên đưa ra các thông tin trên NB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43030-3359-464B-A122-5E299C42D3DB}" type="datetimeFigureOut">
              <a:rPr lang="en-US" smtClean="0"/>
              <a:pPr/>
              <a:t>5/12/2020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DF8EB-3789-4CB9-B66D-924EDD550C1B}" type="slidenum">
              <a:rPr lang="en-US" smtClean="0"/>
              <a:pPr/>
              <a:t>‹#›</a:t>
            </a:fld>
            <a:endParaRPr lang="en-US"/>
          </a:p>
        </p:txBody>
      </p:sp>
    </p:spTree>
    <p:extLst>
      <p:ext uri="{BB962C8B-B14F-4D97-AF65-F5344CB8AC3E}">
        <p14:creationId xmlns:p14="http://schemas.microsoft.com/office/powerpoint/2010/main" val="54162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30</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44</a:t>
            </a:fld>
            <a:endParaRPr lang="en-US"/>
          </a:p>
        </p:txBody>
      </p:sp>
    </p:spTree>
    <p:extLst>
      <p:ext uri="{BB962C8B-B14F-4D97-AF65-F5344CB8AC3E}">
        <p14:creationId xmlns:p14="http://schemas.microsoft.com/office/powerpoint/2010/main" val="315824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8614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47</a:t>
            </a:fld>
            <a:endParaRPr lang="en-US"/>
          </a:p>
        </p:txBody>
      </p:sp>
    </p:spTree>
    <p:extLst>
      <p:ext uri="{BB962C8B-B14F-4D97-AF65-F5344CB8AC3E}">
        <p14:creationId xmlns:p14="http://schemas.microsoft.com/office/powerpoint/2010/main" val="317562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48</a:t>
            </a:fld>
            <a:endParaRPr lang="en-US"/>
          </a:p>
        </p:txBody>
      </p:sp>
    </p:spTree>
    <p:extLst>
      <p:ext uri="{BB962C8B-B14F-4D97-AF65-F5344CB8AC3E}">
        <p14:creationId xmlns:p14="http://schemas.microsoft.com/office/powerpoint/2010/main" val="167552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49</a:t>
            </a:fld>
            <a:endParaRPr lang="en-US"/>
          </a:p>
        </p:txBody>
      </p:sp>
    </p:spTree>
    <p:extLst>
      <p:ext uri="{BB962C8B-B14F-4D97-AF65-F5344CB8AC3E}">
        <p14:creationId xmlns:p14="http://schemas.microsoft.com/office/powerpoint/2010/main" val="237606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50</a:t>
            </a:fld>
            <a:endParaRPr lang="en-US"/>
          </a:p>
        </p:txBody>
      </p:sp>
    </p:spTree>
    <p:extLst>
      <p:ext uri="{BB962C8B-B14F-4D97-AF65-F5344CB8AC3E}">
        <p14:creationId xmlns:p14="http://schemas.microsoft.com/office/powerpoint/2010/main" val="272329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51</a:t>
            </a:fld>
            <a:endParaRPr lang="en-US"/>
          </a:p>
        </p:txBody>
      </p:sp>
    </p:spTree>
    <p:extLst>
      <p:ext uri="{BB962C8B-B14F-4D97-AF65-F5344CB8AC3E}">
        <p14:creationId xmlns:p14="http://schemas.microsoft.com/office/powerpoint/2010/main" val="322050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52</a:t>
            </a:fld>
            <a:endParaRPr lang="en-US"/>
          </a:p>
        </p:txBody>
      </p:sp>
    </p:spTree>
    <p:extLst>
      <p:ext uri="{BB962C8B-B14F-4D97-AF65-F5344CB8AC3E}">
        <p14:creationId xmlns:p14="http://schemas.microsoft.com/office/powerpoint/2010/main" val="400571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53</a:t>
            </a:fld>
            <a:endParaRPr lang="en-US"/>
          </a:p>
        </p:txBody>
      </p:sp>
    </p:spTree>
    <p:extLst>
      <p:ext uri="{BB962C8B-B14F-4D97-AF65-F5344CB8AC3E}">
        <p14:creationId xmlns:p14="http://schemas.microsoft.com/office/powerpoint/2010/main" val="334047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54</a:t>
            </a:fld>
            <a:endParaRPr lang="en-US"/>
          </a:p>
        </p:txBody>
      </p:sp>
    </p:spTree>
    <p:extLst>
      <p:ext uri="{BB962C8B-B14F-4D97-AF65-F5344CB8AC3E}">
        <p14:creationId xmlns:p14="http://schemas.microsoft.com/office/powerpoint/2010/main" val="37532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32</a:t>
            </a:fld>
            <a:endParaRPr lang="en-US"/>
          </a:p>
        </p:txBody>
      </p:sp>
    </p:spTree>
    <p:extLst>
      <p:ext uri="{BB962C8B-B14F-4D97-AF65-F5344CB8AC3E}">
        <p14:creationId xmlns:p14="http://schemas.microsoft.com/office/powerpoint/2010/main" val="408771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55</a:t>
            </a:fld>
            <a:endParaRPr lang="en-US"/>
          </a:p>
        </p:txBody>
      </p:sp>
    </p:spTree>
    <p:extLst>
      <p:ext uri="{BB962C8B-B14F-4D97-AF65-F5344CB8AC3E}">
        <p14:creationId xmlns:p14="http://schemas.microsoft.com/office/powerpoint/2010/main" val="350047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61</a:t>
            </a:fld>
            <a:endParaRPr lang="en-US"/>
          </a:p>
        </p:txBody>
      </p:sp>
    </p:spTree>
    <p:extLst>
      <p:ext uri="{BB962C8B-B14F-4D97-AF65-F5344CB8AC3E}">
        <p14:creationId xmlns:p14="http://schemas.microsoft.com/office/powerpoint/2010/main" val="1151791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64</a:t>
            </a:fld>
            <a:endParaRPr lang="en-US"/>
          </a:p>
        </p:txBody>
      </p:sp>
    </p:spTree>
    <p:extLst>
      <p:ext uri="{BB962C8B-B14F-4D97-AF65-F5344CB8AC3E}">
        <p14:creationId xmlns:p14="http://schemas.microsoft.com/office/powerpoint/2010/main" val="407956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6.1.1. </a:t>
            </a:r>
            <a:r>
              <a:rPr lang="en-US" sz="1200" b="1" i="1" kern="1200" dirty="0" err="1">
                <a:solidFill>
                  <a:schemeClr val="tx1"/>
                </a:solidFill>
                <a:effectLst/>
                <a:latin typeface="+mn-lt"/>
                <a:ea typeface="+mn-ea"/>
                <a:cs typeface="+mn-cs"/>
              </a:rPr>
              <a:t>Nhận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định</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toàn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thân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di </a:t>
            </a: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kèm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loét</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càng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dưỡng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béo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phì</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ốm</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tri </a:t>
            </a:r>
            <a:r>
              <a:rPr lang="en-US" sz="1200" kern="1200" dirty="0" err="1">
                <a:solidFill>
                  <a:schemeClr val="tx1"/>
                </a:solidFill>
                <a:effectLst/>
                <a:latin typeface="+mn-lt"/>
                <a:ea typeface="+mn-ea"/>
                <a:cs typeface="+mn-cs"/>
              </a:rPr>
              <a:t>giác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6.1.2. </a:t>
            </a:r>
            <a:r>
              <a:rPr lang="en-US" sz="1200" b="1" i="1" kern="1200" dirty="0" err="1">
                <a:solidFill>
                  <a:schemeClr val="tx1"/>
                </a:solidFill>
                <a:effectLst/>
                <a:latin typeface="+mn-lt"/>
                <a:ea typeface="+mn-ea"/>
                <a:cs typeface="+mn-cs"/>
              </a:rPr>
              <a:t>Nhận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định</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tình</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trạng</a:t>
            </a:r>
            <a:r>
              <a:rPr lang="en-US" sz="1200" b="1" i="1" kern="1200" dirty="0">
                <a:solidFill>
                  <a:schemeClr val="tx1"/>
                </a:solidFill>
                <a:effectLst/>
                <a:latin typeface="+mn-lt"/>
                <a:ea typeface="+mn-ea"/>
                <a:cs typeface="+mn-cs"/>
              </a:rPr>
              <a:t> da</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tuần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di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da? </a:t>
            </a:r>
          </a:p>
          <a:p>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ngoài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mềm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mại</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thô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da? Da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cứng</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ướt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dai</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mỏng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bở</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Sờ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nóng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chỗ</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trạng</a:t>
            </a:r>
            <a:r>
              <a:rPr lang="en-US" sz="1200" kern="1200" dirty="0">
                <a:solidFill>
                  <a:schemeClr val="tx1"/>
                </a:solidFill>
                <a:effectLst/>
                <a:latin typeface="+mn-lt"/>
                <a:ea typeface="+mn-ea"/>
                <a:cs typeface="+mn-cs"/>
              </a:rPr>
              <a:t>: tri </a:t>
            </a:r>
            <a:r>
              <a:rPr lang="en-US" sz="1200" kern="1200" dirty="0" err="1">
                <a:solidFill>
                  <a:schemeClr val="tx1"/>
                </a:solidFill>
                <a:effectLst/>
                <a:latin typeface="+mn-lt"/>
                <a:ea typeface="+mn-ea"/>
                <a:cs typeface="+mn-cs"/>
              </a:rPr>
              <a:t>giác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dưỡng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kèm</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B3C138-5E6C-4DF7-B4A4-30518B7E1CA5}" type="slidenum">
              <a:rPr lang="en-US" smtClean="0"/>
              <a:pPr/>
              <a:t>65</a:t>
            </a:fld>
            <a:endParaRPr lang="en-US"/>
          </a:p>
        </p:txBody>
      </p:sp>
    </p:spTree>
    <p:extLst>
      <p:ext uri="{BB962C8B-B14F-4D97-AF65-F5344CB8AC3E}">
        <p14:creationId xmlns:p14="http://schemas.microsoft.com/office/powerpoint/2010/main" val="193799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68</a:t>
            </a:fld>
            <a:endParaRPr lang="en-US"/>
          </a:p>
        </p:txBody>
      </p:sp>
    </p:spTree>
    <p:extLst>
      <p:ext uri="{BB962C8B-B14F-4D97-AF65-F5344CB8AC3E}">
        <p14:creationId xmlns:p14="http://schemas.microsoft.com/office/powerpoint/2010/main" val="2282632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69</a:t>
            </a:fld>
            <a:endParaRPr lang="en-US"/>
          </a:p>
        </p:txBody>
      </p:sp>
    </p:spTree>
    <p:extLst>
      <p:ext uri="{BB962C8B-B14F-4D97-AF65-F5344CB8AC3E}">
        <p14:creationId xmlns:p14="http://schemas.microsoft.com/office/powerpoint/2010/main" val="219721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33</a:t>
            </a:fld>
            <a:endParaRPr lang="en-US"/>
          </a:p>
        </p:txBody>
      </p:sp>
    </p:spTree>
    <p:extLst>
      <p:ext uri="{BB962C8B-B14F-4D97-AF65-F5344CB8AC3E}">
        <p14:creationId xmlns:p14="http://schemas.microsoft.com/office/powerpoint/2010/main" val="18814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34</a:t>
            </a:fld>
            <a:endParaRPr lang="en-US"/>
          </a:p>
        </p:txBody>
      </p:sp>
    </p:spTree>
    <p:extLst>
      <p:ext uri="{BB962C8B-B14F-4D97-AF65-F5344CB8AC3E}">
        <p14:creationId xmlns:p14="http://schemas.microsoft.com/office/powerpoint/2010/main" val="162896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35</a:t>
            </a:fld>
            <a:endParaRPr lang="en-US"/>
          </a:p>
        </p:txBody>
      </p:sp>
    </p:spTree>
    <p:extLst>
      <p:ext uri="{BB962C8B-B14F-4D97-AF65-F5344CB8AC3E}">
        <p14:creationId xmlns:p14="http://schemas.microsoft.com/office/powerpoint/2010/main" val="339996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37</a:t>
            </a:fld>
            <a:endParaRPr lang="en-US"/>
          </a:p>
        </p:txBody>
      </p:sp>
    </p:spTree>
    <p:extLst>
      <p:ext uri="{BB962C8B-B14F-4D97-AF65-F5344CB8AC3E}">
        <p14:creationId xmlns:p14="http://schemas.microsoft.com/office/powerpoint/2010/main" val="373871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38</a:t>
            </a:fld>
            <a:endParaRPr lang="en-US"/>
          </a:p>
        </p:txBody>
      </p:sp>
    </p:spTree>
    <p:extLst>
      <p:ext uri="{BB962C8B-B14F-4D97-AF65-F5344CB8AC3E}">
        <p14:creationId xmlns:p14="http://schemas.microsoft.com/office/powerpoint/2010/main" val="111603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40</a:t>
            </a:fld>
            <a:endParaRPr lang="en-US"/>
          </a:p>
        </p:txBody>
      </p:sp>
    </p:spTree>
    <p:extLst>
      <p:ext uri="{BB962C8B-B14F-4D97-AF65-F5344CB8AC3E}">
        <p14:creationId xmlns:p14="http://schemas.microsoft.com/office/powerpoint/2010/main" val="349212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42</a:t>
            </a:fld>
            <a:endParaRPr lang="en-US"/>
          </a:p>
        </p:txBody>
      </p:sp>
    </p:spTree>
    <p:extLst>
      <p:ext uri="{BB962C8B-B14F-4D97-AF65-F5344CB8AC3E}">
        <p14:creationId xmlns:p14="http://schemas.microsoft.com/office/powerpoint/2010/main" val="376143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F453C-425F-4361-89EE-35782B6AF4B1}"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F453C-425F-4361-89EE-35782B6AF4B1}"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F453C-425F-4361-89EE-35782B6AF4B1}"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F453C-425F-4361-89EE-35782B6AF4B1}"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453C-425F-4361-89EE-35782B6AF4B1}"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F453C-425F-4361-89EE-35782B6AF4B1}"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DF453C-425F-4361-89EE-35782B6AF4B1}"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F453C-425F-4361-89EE-35782B6AF4B1}"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F453C-425F-4361-89EE-35782B6AF4B1}"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453C-425F-4361-89EE-35782B6AF4B1}"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453C-425F-4361-89EE-35782B6AF4B1}"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DF453C-425F-4361-89EE-35782B6AF4B1}" type="datetimeFigureOut">
              <a:rPr lang="en-US" smtClean="0"/>
              <a:pPr/>
              <a:t>5/12/2020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https://encrypted-tbn0.gstatic.com/images?q=tbn%3AANd9GcTY2s05VVz9OJnytt9xqcFKwauWPjnm2HJCpg_sr-J3tlTMMSGF&amp;usqp=CAU" TargetMode="External"/><Relationship Id="rId5" Type="http://schemas.openxmlformats.org/officeDocument/2006/relationships/image" Target="../media/image28.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3.jpeg"/><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400" b="1" dirty="0" err="1" smtClean="0">
                <a:solidFill>
                  <a:schemeClr val="bg1"/>
                </a:solidFill>
                <a:latin typeface="Arial" pitchFamily="34" charset="0"/>
                <a:ea typeface="Tahoma" pitchFamily="34" charset="0"/>
                <a:cs typeface="Arial" pitchFamily="34" charset="0"/>
              </a:rPr>
              <a:t>BỆNH</a:t>
            </a:r>
            <a:r>
              <a:rPr lang="en-US" sz="2400" b="1" dirty="0" smtClean="0">
                <a:solidFill>
                  <a:schemeClr val="bg1"/>
                </a:solidFill>
                <a:latin typeface="Arial" pitchFamily="34" charset="0"/>
                <a:ea typeface="Tahoma" pitchFamily="34" charset="0"/>
                <a:cs typeface="Arial" pitchFamily="34" charset="0"/>
              </a:rPr>
              <a:t> </a:t>
            </a:r>
            <a:r>
              <a:rPr lang="en-US" sz="2400" b="1" dirty="0" err="1" smtClean="0">
                <a:solidFill>
                  <a:schemeClr val="bg1"/>
                </a:solidFill>
                <a:latin typeface="Arial" pitchFamily="34" charset="0"/>
                <a:ea typeface="Tahoma" pitchFamily="34" charset="0"/>
                <a:cs typeface="Arial" pitchFamily="34" charset="0"/>
              </a:rPr>
              <a:t>VIỆN</a:t>
            </a:r>
            <a:r>
              <a:rPr lang="en-US" sz="2400" b="1" dirty="0" smtClean="0">
                <a:solidFill>
                  <a:schemeClr val="bg1"/>
                </a:solidFill>
                <a:latin typeface="Arial" pitchFamily="34" charset="0"/>
                <a:ea typeface="Tahoma" pitchFamily="34" charset="0"/>
                <a:cs typeface="Arial" pitchFamily="34" charset="0"/>
              </a:rPr>
              <a:t> </a:t>
            </a:r>
            <a:r>
              <a:rPr lang="en-US" sz="2400" b="1" dirty="0" err="1" smtClean="0">
                <a:solidFill>
                  <a:schemeClr val="bg1"/>
                </a:solidFill>
                <a:latin typeface="Arial" pitchFamily="34" charset="0"/>
                <a:ea typeface="Tahoma" pitchFamily="34" charset="0"/>
                <a:cs typeface="Arial" pitchFamily="34" charset="0"/>
              </a:rPr>
              <a:t>BẠCH</a:t>
            </a:r>
            <a:r>
              <a:rPr lang="en-US" sz="2400" b="1" dirty="0" smtClean="0">
                <a:solidFill>
                  <a:schemeClr val="bg1"/>
                </a:solidFill>
                <a:latin typeface="Arial" pitchFamily="34" charset="0"/>
                <a:ea typeface="Tahoma" pitchFamily="34" charset="0"/>
                <a:cs typeface="Arial" pitchFamily="34" charset="0"/>
              </a:rPr>
              <a:t> MAI</a:t>
            </a:r>
            <a:br>
              <a:rPr lang="en-US" sz="2400" b="1" dirty="0" smtClean="0">
                <a:solidFill>
                  <a:schemeClr val="bg1"/>
                </a:solidFill>
                <a:latin typeface="Arial" pitchFamily="34" charset="0"/>
                <a:ea typeface="Tahoma" pitchFamily="34" charset="0"/>
                <a:cs typeface="Arial" pitchFamily="34" charset="0"/>
              </a:rPr>
            </a:br>
            <a:r>
              <a:rPr lang="en-US" sz="2400" b="1" dirty="0" err="1" smtClean="0">
                <a:solidFill>
                  <a:schemeClr val="bg1"/>
                </a:solidFill>
                <a:latin typeface="Arial" pitchFamily="34" charset="0"/>
                <a:ea typeface="Tahoma" pitchFamily="34" charset="0"/>
                <a:cs typeface="Arial" pitchFamily="34" charset="0"/>
              </a:rPr>
              <a:t>TRƯỜNG</a:t>
            </a:r>
            <a:r>
              <a:rPr lang="en-US" sz="2400" b="1" dirty="0" smtClean="0">
                <a:solidFill>
                  <a:schemeClr val="bg1"/>
                </a:solidFill>
                <a:latin typeface="Arial" pitchFamily="34" charset="0"/>
                <a:ea typeface="Tahoma" pitchFamily="34" charset="0"/>
                <a:cs typeface="Arial" pitchFamily="34" charset="0"/>
              </a:rPr>
              <a:t> CAO </a:t>
            </a:r>
            <a:r>
              <a:rPr lang="en-US" sz="2400" b="1" dirty="0" err="1" smtClean="0">
                <a:solidFill>
                  <a:schemeClr val="bg1"/>
                </a:solidFill>
                <a:latin typeface="Arial" pitchFamily="34" charset="0"/>
                <a:ea typeface="Tahoma" pitchFamily="34" charset="0"/>
                <a:cs typeface="Arial" pitchFamily="34" charset="0"/>
              </a:rPr>
              <a:t>ĐẲNG</a:t>
            </a:r>
            <a:r>
              <a:rPr lang="en-US" sz="2400" b="1" dirty="0" smtClean="0">
                <a:solidFill>
                  <a:schemeClr val="bg1"/>
                </a:solidFill>
                <a:latin typeface="Arial" pitchFamily="34" charset="0"/>
                <a:ea typeface="Tahoma" pitchFamily="34" charset="0"/>
                <a:cs typeface="Arial" pitchFamily="34" charset="0"/>
              </a:rPr>
              <a:t> Y </a:t>
            </a:r>
            <a:r>
              <a:rPr lang="en-US" sz="2400" b="1" dirty="0" err="1" smtClean="0">
                <a:solidFill>
                  <a:schemeClr val="bg1"/>
                </a:solidFill>
                <a:latin typeface="Arial" pitchFamily="34" charset="0"/>
                <a:ea typeface="Tahoma" pitchFamily="34" charset="0"/>
                <a:cs typeface="Arial" pitchFamily="34" charset="0"/>
              </a:rPr>
              <a:t>TẾ</a:t>
            </a:r>
            <a:r>
              <a:rPr lang="en-US" sz="2400" b="1" dirty="0" smtClean="0">
                <a:solidFill>
                  <a:schemeClr val="bg1"/>
                </a:solidFill>
                <a:latin typeface="Arial" pitchFamily="34" charset="0"/>
                <a:ea typeface="Tahoma" pitchFamily="34" charset="0"/>
                <a:cs typeface="Arial" pitchFamily="34" charset="0"/>
              </a:rPr>
              <a:t> </a:t>
            </a:r>
            <a:r>
              <a:rPr lang="en-US" sz="2400" b="1" dirty="0" err="1" smtClean="0">
                <a:solidFill>
                  <a:schemeClr val="bg1"/>
                </a:solidFill>
                <a:latin typeface="Arial" pitchFamily="34" charset="0"/>
                <a:ea typeface="Tahoma" pitchFamily="34" charset="0"/>
                <a:cs typeface="Arial" pitchFamily="34" charset="0"/>
              </a:rPr>
              <a:t>BẠCH</a:t>
            </a:r>
            <a:r>
              <a:rPr lang="en-US" sz="2400" b="1" dirty="0" smtClean="0">
                <a:solidFill>
                  <a:schemeClr val="bg1"/>
                </a:solidFill>
                <a:latin typeface="Arial" pitchFamily="34" charset="0"/>
                <a:ea typeface="Tahoma" pitchFamily="34" charset="0"/>
                <a:cs typeface="Arial" pitchFamily="34" charset="0"/>
              </a:rPr>
              <a:t> MAI</a:t>
            </a:r>
            <a:endParaRPr lang="en-US" sz="24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7620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147638" y="0"/>
            <a:ext cx="7667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4"/>
          <a:srcRect/>
          <a:stretch>
            <a:fillRect/>
          </a:stretch>
        </p:blipFill>
        <p:spPr bwMode="auto">
          <a:xfrm>
            <a:off x="0" y="742950"/>
            <a:ext cx="9144000" cy="4400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TÌNH HUỐNG LÂM SÀNG </a:t>
            </a:r>
            <a:r>
              <a:rPr lang="en-US" sz="2800" b="1" dirty="0" smtClean="0">
                <a:solidFill>
                  <a:schemeClr val="bg1"/>
                </a:solidFill>
                <a:latin typeface="Arial" pitchFamily="34" charset="0"/>
                <a:ea typeface="Tahoma" pitchFamily="34" charset="0"/>
                <a:cs typeface="Arial" pitchFamily="34" charset="0"/>
              </a:rPr>
              <a:t>1</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fontScale="85000" lnSpcReduction="10000"/>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gn="l">
              <a:lnSpc>
                <a:spcPct val="150000"/>
              </a:lnSpc>
              <a:spcBef>
                <a:spcPts val="0"/>
              </a:spcBef>
            </a:pPr>
            <a:r>
              <a:rPr lang="vi-VN" sz="2600" b="1" dirty="0">
                <a:solidFill>
                  <a:srgbClr val="000099"/>
                </a:solidFill>
                <a:cs typeface="Arial" panose="020B0604020202020204" pitchFamily="34" charset="0"/>
              </a:rPr>
              <a:t>Người bệnh: NGUYỄN VĂN H , sinh năm 1960. </a:t>
            </a:r>
          </a:p>
          <a:p>
            <a:pPr lvl="0" algn="l">
              <a:lnSpc>
                <a:spcPct val="150000"/>
              </a:lnSpc>
              <a:spcBef>
                <a:spcPts val="0"/>
              </a:spcBef>
            </a:pPr>
            <a:r>
              <a:rPr lang="vi-VN" sz="2600" b="1" dirty="0">
                <a:solidFill>
                  <a:srgbClr val="000099"/>
                </a:solidFill>
                <a:cs typeface="Arial" panose="020B0604020202020204" pitchFamily="34" charset="0"/>
              </a:rPr>
              <a:t>Giường:  05, phòng: 304, </a:t>
            </a:r>
            <a:r>
              <a:rPr lang="en-US" sz="2600" b="1" dirty="0" err="1">
                <a:solidFill>
                  <a:srgbClr val="000099"/>
                </a:solidFill>
                <a:latin typeface="Arial" panose="020B0604020202020204" pitchFamily="34" charset="0"/>
                <a:cs typeface="Arial" panose="020B0604020202020204" pitchFamily="34" charset="0"/>
              </a:rPr>
              <a:t>Khoa</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tiêu</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hóa</a:t>
            </a:r>
            <a:endParaRPr lang="en-US"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Lý</a:t>
            </a:r>
            <a:r>
              <a:rPr lang="en-US" sz="2600" b="1" dirty="0">
                <a:solidFill>
                  <a:srgbClr val="000099"/>
                </a:solidFill>
                <a:latin typeface="Arial" panose="020B0604020202020204" pitchFamily="34" charset="0"/>
                <a:cs typeface="Arial" panose="020B0604020202020204" pitchFamily="34" charset="0"/>
              </a:rPr>
              <a:t> do </a:t>
            </a:r>
            <a:r>
              <a:rPr lang="en-US" sz="2600" b="1" dirty="0" err="1">
                <a:solidFill>
                  <a:srgbClr val="000099"/>
                </a:solidFill>
                <a:latin typeface="Arial" panose="020B0604020202020204" pitchFamily="34" charset="0"/>
                <a:cs typeface="Arial" panose="020B0604020202020204" pitchFamily="34" charset="0"/>
              </a:rPr>
              <a:t>vào</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viện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Sốt</a:t>
            </a:r>
            <a:r>
              <a:rPr lang="en-US" sz="2600" b="1" dirty="0">
                <a:solidFill>
                  <a:srgbClr val="000099"/>
                </a:solidFill>
                <a:latin typeface="Arial" panose="020B0604020202020204" pitchFamily="34" charset="0"/>
                <a:cs typeface="Arial" panose="020B0604020202020204" pitchFamily="34" charset="0"/>
              </a:rPr>
              <a:t> 38</a:t>
            </a:r>
            <a:r>
              <a:rPr lang="en-US" sz="2600" b="1" baseline="30000" dirty="0">
                <a:solidFill>
                  <a:srgbClr val="000099"/>
                </a:solidFill>
                <a:latin typeface="Arial" panose="020B0604020202020204" pitchFamily="34" charset="0"/>
                <a:cs typeface="Arial" panose="020B0604020202020204" pitchFamily="34" charset="0"/>
              </a:rPr>
              <a:t>0</a:t>
            </a:r>
            <a:r>
              <a:rPr lang="en-US" sz="2600" b="1" dirty="0">
                <a:solidFill>
                  <a:srgbClr val="000099"/>
                </a:solidFill>
                <a:latin typeface="Arial" panose="020B0604020202020204" pitchFamily="34" charset="0"/>
                <a:cs typeface="Arial" panose="020B0604020202020204" pitchFamily="34" charset="0"/>
              </a:rPr>
              <a:t>C, </a:t>
            </a:r>
            <a:r>
              <a:rPr lang="en-US" sz="2600" b="1" dirty="0" err="1">
                <a:solidFill>
                  <a:srgbClr val="000099"/>
                </a:solidFill>
                <a:latin typeface="Arial" panose="020B0604020202020204" pitchFamily="34" charset="0"/>
                <a:cs typeface="Arial" panose="020B0604020202020204" pitchFamily="34" charset="0"/>
              </a:rPr>
              <a:t>vàng</a:t>
            </a:r>
            <a:r>
              <a:rPr lang="en-US" sz="2600" b="1" dirty="0">
                <a:solidFill>
                  <a:srgbClr val="000099"/>
                </a:solidFill>
                <a:latin typeface="Arial" panose="020B0604020202020204" pitchFamily="34" charset="0"/>
                <a:cs typeface="Arial" panose="020B0604020202020204" pitchFamily="34" charset="0"/>
              </a:rPr>
              <a:t> da, </a:t>
            </a:r>
            <a:r>
              <a:rPr lang="en-US" sz="2600" b="1" dirty="0" err="1">
                <a:solidFill>
                  <a:srgbClr val="000099"/>
                </a:solidFill>
                <a:latin typeface="Arial" panose="020B0604020202020204" pitchFamily="34" charset="0"/>
                <a:cs typeface="Arial" panose="020B0604020202020204" pitchFamily="34" charset="0"/>
              </a:rPr>
              <a:t>mệt</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mỏi</a:t>
            </a:r>
            <a:r>
              <a:rPr lang="en-US" sz="2600" b="1" dirty="0">
                <a:solidFill>
                  <a:srgbClr val="000099"/>
                </a:solidFill>
                <a:latin typeface="Arial" panose="020B0604020202020204" pitchFamily="34" charset="0"/>
                <a:cs typeface="Arial" panose="020B0604020202020204" pitchFamily="34" charset="0"/>
              </a:rPr>
              <a:t>.</a:t>
            </a: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Chẩn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đoán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Viêm</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gan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tính</a:t>
            </a:r>
            <a:endParaRPr lang="vi-VN" sz="2600" b="1" dirty="0">
              <a:solidFill>
                <a:srgbClr val="000099"/>
              </a:solidFill>
              <a:cs typeface="Arial" panose="020B0604020202020204" pitchFamily="34" charset="0"/>
            </a:endParaRPr>
          </a:p>
          <a:p>
            <a:pPr lvl="0" algn="l">
              <a:lnSpc>
                <a:spcPct val="150000"/>
              </a:lnSpc>
              <a:spcBef>
                <a:spcPts val="0"/>
              </a:spcBef>
            </a:pPr>
            <a:r>
              <a:rPr lang="vi-VN" sz="2600" b="1" dirty="0" smtClean="0">
                <a:solidFill>
                  <a:srgbClr val="000099"/>
                </a:solidFill>
                <a:latin typeface="Arial" panose="020B0604020202020204" pitchFamily="34" charset="0"/>
                <a:cs typeface="Arial" panose="020B0604020202020204" pitchFamily="34" charset="0"/>
              </a:rPr>
              <a:t> </a:t>
            </a:r>
            <a:endParaRPr lang="vi-VN"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vi-VN" sz="2600" b="1" dirty="0">
                <a:solidFill>
                  <a:srgbClr val="FF0000"/>
                </a:solidFill>
                <a:latin typeface="Arial" panose="020B0604020202020204" pitchFamily="34" charset="0"/>
                <a:cs typeface="Arial" panose="020B0604020202020204" pitchFamily="34" charset="0"/>
              </a:rPr>
              <a:t>Yêu cầu:</a:t>
            </a:r>
          </a:p>
          <a:p>
            <a:pPr lvl="0" algn="l">
              <a:lnSpc>
                <a:spcPct val="150000"/>
              </a:lnSpc>
              <a:spcBef>
                <a:spcPts val="0"/>
              </a:spcBef>
            </a:pPr>
            <a:r>
              <a:rPr lang="en-US" sz="2600" b="1" dirty="0" smtClean="0">
                <a:solidFill>
                  <a:srgbClr val="FF0000"/>
                </a:solidFill>
                <a:latin typeface="Arial" panose="020B0604020202020204" pitchFamily="34" charset="0"/>
                <a:cs typeface="Arial" panose="020B0604020202020204" pitchFamily="34" charset="0"/>
              </a:rPr>
              <a:t>2. </a:t>
            </a:r>
            <a:r>
              <a:rPr lang="vi-VN" sz="2600" b="1" dirty="0" smtClean="0">
                <a:solidFill>
                  <a:srgbClr val="FF0000"/>
                </a:solidFill>
                <a:latin typeface="Arial" panose="020B0604020202020204" pitchFamily="34" charset="0"/>
                <a:cs typeface="Arial" panose="020B0604020202020204" pitchFamily="34" charset="0"/>
              </a:rPr>
              <a:t>Hãy </a:t>
            </a:r>
            <a:r>
              <a:rPr lang="vi-VN" sz="2600" b="1" dirty="0">
                <a:solidFill>
                  <a:srgbClr val="FF0000"/>
                </a:solidFill>
                <a:latin typeface="Arial" panose="020B0604020202020204" pitchFamily="34" charset="0"/>
                <a:cs typeface="Arial" panose="020B0604020202020204" pitchFamily="34" charset="0"/>
              </a:rPr>
              <a:t>chuẩn bị điều dưỡng, dụng cụ phù hợp để thực hiện </a:t>
            </a:r>
            <a:r>
              <a:rPr lang="en-US" sz="2600" b="1" dirty="0" err="1" smtClean="0">
                <a:solidFill>
                  <a:srgbClr val="FF0000"/>
                </a:solidFill>
                <a:latin typeface="Arial" panose="020B0604020202020204" pitchFamily="34" charset="0"/>
                <a:cs typeface="Arial" panose="020B0604020202020204" pitchFamily="34" charset="0"/>
              </a:rPr>
              <a:t>nhận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định</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thăm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khám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cho</a:t>
            </a:r>
            <a:r>
              <a:rPr lang="en-US" sz="2600" b="1" dirty="0" smtClean="0">
                <a:solidFill>
                  <a:srgbClr val="FF0000"/>
                </a:solidFill>
                <a:latin typeface="Arial" panose="020B0604020202020204" pitchFamily="34" charset="0"/>
                <a:cs typeface="Arial" panose="020B0604020202020204" pitchFamily="34" charset="0"/>
              </a:rPr>
              <a:t> NB H</a:t>
            </a:r>
            <a:endParaRPr lang="vi-VN" sz="2600" b="1" dirty="0">
              <a:solidFill>
                <a:srgbClr val="FF0000"/>
              </a:solidFill>
              <a:latin typeface="Arial" panose="020B0604020202020204" pitchFamily="34" charset="0"/>
              <a:cs typeface="Arial" panose="020B0604020202020204" pitchFamily="34" charset="0"/>
            </a:endParaRP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dirty="0"/>
          </a:p>
        </p:txBody>
      </p:sp>
    </p:spTree>
    <p:extLst>
      <p:ext uri="{BB962C8B-B14F-4D97-AF65-F5344CB8AC3E}">
        <p14:creationId xmlns:p14="http://schemas.microsoft.com/office/powerpoint/2010/main" val="53627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4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2. DỤNG CỤ</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sz="half" idx="1"/>
          </p:nvPr>
        </p:nvSpPr>
        <p:spPr/>
        <p:txBody>
          <a:bodyPr>
            <a:normAutofit fontScale="62500" lnSpcReduction="20000"/>
          </a:bodyPr>
          <a:lstStyle/>
          <a:p>
            <a:pPr lvl="0" algn="l">
              <a:lnSpc>
                <a:spcPct val="150000"/>
              </a:lnSpc>
              <a:spcBef>
                <a:spcPts val="0"/>
              </a:spcBef>
            </a:pPr>
            <a:r>
              <a:rPr lang="en-US" b="1" dirty="0" err="1" smtClean="0">
                <a:solidFill>
                  <a:srgbClr val="000099"/>
                </a:solidFill>
                <a:latin typeface="Arial" pitchFamily="34" charset="0"/>
                <a:cs typeface="Arial" pitchFamily="34" charset="0"/>
              </a:rPr>
              <a:t>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nghe</a:t>
            </a:r>
            <a:endParaRPr lang="en-US" b="1" dirty="0" smtClean="0">
              <a:solidFill>
                <a:srgbClr val="000099"/>
              </a:solidFill>
              <a:latin typeface="Arial" pitchFamily="34" charset="0"/>
              <a:cs typeface="Arial" pitchFamily="34" charset="0"/>
            </a:endParaRPr>
          </a:p>
          <a:p>
            <a:pPr lvl="0" algn="l">
              <a:lnSpc>
                <a:spcPct val="150000"/>
              </a:lnSpc>
              <a:spcBef>
                <a:spcPts val="0"/>
              </a:spcBef>
            </a:pPr>
            <a:r>
              <a:rPr lang="en-US" b="1" dirty="0" err="1" smtClean="0">
                <a:solidFill>
                  <a:srgbClr val="000099"/>
                </a:solidFill>
                <a:latin typeface="Arial" pitchFamily="34" charset="0"/>
                <a:cs typeface="Arial" pitchFamily="34" charset="0"/>
              </a:rPr>
              <a:t>Máy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đo</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huyết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áp</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đồng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hồ</a:t>
            </a:r>
            <a:endParaRPr lang="en-US" b="1" dirty="0" smtClean="0">
              <a:solidFill>
                <a:srgbClr val="000099"/>
              </a:solidFill>
              <a:latin typeface="Arial" pitchFamily="34" charset="0"/>
              <a:cs typeface="Arial" pitchFamily="34" charset="0"/>
            </a:endParaRPr>
          </a:p>
          <a:p>
            <a:pPr lvl="0" algn="l">
              <a:lnSpc>
                <a:spcPct val="150000"/>
              </a:lnSpc>
              <a:spcBef>
                <a:spcPts val="0"/>
              </a:spcBef>
            </a:pPr>
            <a:r>
              <a:rPr lang="en-US" b="1" dirty="0" err="1" smtClean="0">
                <a:solidFill>
                  <a:srgbClr val="000099"/>
                </a:solidFill>
                <a:latin typeface="Arial" pitchFamily="34" charset="0"/>
                <a:cs typeface="Arial" pitchFamily="34" charset="0"/>
              </a:rPr>
              <a:t>Đèn</a:t>
            </a:r>
            <a:r>
              <a:rPr lang="en-US" b="1" dirty="0" smtClean="0">
                <a:solidFill>
                  <a:srgbClr val="000099"/>
                </a:solidFill>
                <a:latin typeface="Arial" pitchFamily="34" charset="0"/>
                <a:cs typeface="Arial" pitchFamily="34" charset="0"/>
              </a:rPr>
              <a:t> pin</a:t>
            </a:r>
          </a:p>
          <a:p>
            <a:pPr lvl="0" algn="l">
              <a:lnSpc>
                <a:spcPct val="150000"/>
              </a:lnSpc>
              <a:spcBef>
                <a:spcPts val="0"/>
              </a:spcBef>
            </a:pPr>
            <a:r>
              <a:rPr lang="en-US" b="1" dirty="0" err="1" smtClean="0">
                <a:solidFill>
                  <a:srgbClr val="000099"/>
                </a:solidFill>
                <a:latin typeface="Arial" pitchFamily="34" charset="0"/>
                <a:cs typeface="Arial" pitchFamily="34" charset="0"/>
              </a:rPr>
              <a:t>Đè</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lưỡi</a:t>
            </a:r>
            <a:endParaRPr lang="en-US" b="1" dirty="0" smtClean="0">
              <a:solidFill>
                <a:srgbClr val="000099"/>
              </a:solidFill>
              <a:latin typeface="Arial" pitchFamily="34" charset="0"/>
              <a:cs typeface="Arial" pitchFamily="34" charset="0"/>
            </a:endParaRPr>
          </a:p>
          <a:p>
            <a:pPr lvl="0" algn="l">
              <a:lnSpc>
                <a:spcPct val="150000"/>
              </a:lnSpc>
              <a:spcBef>
                <a:spcPts val="0"/>
              </a:spcBef>
            </a:pPr>
            <a:r>
              <a:rPr lang="en-US" b="1" dirty="0" err="1" smtClean="0">
                <a:solidFill>
                  <a:srgbClr val="000099"/>
                </a:solidFill>
                <a:latin typeface="Arial" pitchFamily="34" charset="0"/>
                <a:cs typeface="Arial" pitchFamily="34" charset="0"/>
              </a:rPr>
              <a:t>Thước</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dây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nếu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cần</a:t>
            </a:r>
            <a:r>
              <a:rPr lang="en-US" b="1" dirty="0" smtClean="0">
                <a:solidFill>
                  <a:srgbClr val="000099"/>
                </a:solidFill>
                <a:latin typeface="Arial" pitchFamily="34" charset="0"/>
                <a:cs typeface="Arial" pitchFamily="34" charset="0"/>
              </a:rPr>
              <a:t>)</a:t>
            </a:r>
          </a:p>
          <a:p>
            <a:pPr lvl="0" algn="l">
              <a:lnSpc>
                <a:spcPct val="150000"/>
              </a:lnSpc>
              <a:spcBef>
                <a:spcPts val="0"/>
              </a:spcBef>
            </a:pPr>
            <a:r>
              <a:rPr lang="en-US" b="1" dirty="0" err="1" smtClean="0">
                <a:solidFill>
                  <a:srgbClr val="000099"/>
                </a:solidFill>
                <a:latin typeface="Arial" pitchFamily="34" charset="0"/>
                <a:cs typeface="Arial" pitchFamily="34" charset="0"/>
              </a:rPr>
              <a:t>Bút</a:t>
            </a:r>
            <a:endParaRPr lang="en-US" b="1" dirty="0" smtClean="0">
              <a:solidFill>
                <a:srgbClr val="000099"/>
              </a:solidFill>
              <a:latin typeface="Arial" pitchFamily="34" charset="0"/>
              <a:cs typeface="Arial" pitchFamily="34" charset="0"/>
            </a:endParaRPr>
          </a:p>
          <a:p>
            <a:pPr lvl="0" algn="l">
              <a:lnSpc>
                <a:spcPct val="150000"/>
              </a:lnSpc>
              <a:spcBef>
                <a:spcPts val="0"/>
              </a:spcBef>
            </a:pPr>
            <a:r>
              <a:rPr lang="en-US" b="1" dirty="0" err="1" smtClean="0">
                <a:solidFill>
                  <a:srgbClr val="000099"/>
                </a:solidFill>
                <a:latin typeface="Arial" pitchFamily="34" charset="0"/>
                <a:cs typeface="Arial" pitchFamily="34" charset="0"/>
              </a:rPr>
              <a:t>Găng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tay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nếu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cần</a:t>
            </a:r>
            <a:r>
              <a:rPr lang="en-US" b="1" dirty="0" smtClean="0">
                <a:solidFill>
                  <a:srgbClr val="000099"/>
                </a:solidFill>
                <a:latin typeface="Arial" pitchFamily="34" charset="0"/>
                <a:cs typeface="Arial" pitchFamily="34" charset="0"/>
              </a:rPr>
              <a:t>)</a:t>
            </a:r>
          </a:p>
          <a:p>
            <a:pPr lvl="0" algn="l">
              <a:lnSpc>
                <a:spcPct val="150000"/>
              </a:lnSpc>
              <a:spcBef>
                <a:spcPts val="0"/>
              </a:spcBef>
            </a:pPr>
            <a:r>
              <a:rPr lang="en-US" b="1" dirty="0" err="1" smtClean="0">
                <a:solidFill>
                  <a:srgbClr val="000099"/>
                </a:solidFill>
                <a:latin typeface="Arial" pitchFamily="34" charset="0"/>
                <a:cs typeface="Arial" pitchFamily="34" charset="0"/>
              </a:rPr>
              <a:t>Bàn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cân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đo</a:t>
            </a:r>
            <a:r>
              <a:rPr lang="en-US" b="1" dirty="0" smtClean="0">
                <a:solidFill>
                  <a:srgbClr val="000099"/>
                </a:solidFill>
                <a:latin typeface="Arial" pitchFamily="34" charset="0"/>
                <a:cs typeface="Arial" pitchFamily="34" charset="0"/>
              </a:rPr>
              <a:t>.</a:t>
            </a:r>
          </a:p>
          <a:p>
            <a:pPr>
              <a:lnSpc>
                <a:spcPct val="150000"/>
              </a:lnSpc>
              <a:spcBef>
                <a:spcPts val="0"/>
              </a:spcBef>
            </a:pPr>
            <a:r>
              <a:rPr lang="en-US" b="1" dirty="0" err="1">
                <a:solidFill>
                  <a:srgbClr val="000099"/>
                </a:solidFill>
                <a:latin typeface="Arial" pitchFamily="34" charset="0"/>
                <a:cs typeface="Arial" pitchFamily="34" charset="0"/>
              </a:rPr>
              <a:t>Hồ</a:t>
            </a:r>
            <a:r>
              <a:rPr lang="en-US" b="1" dirty="0">
                <a:solidFill>
                  <a:srgbClr val="000099"/>
                </a:solidFill>
                <a:latin typeface="Arial" pitchFamily="34" charset="0"/>
                <a:cs typeface="Arial" pitchFamily="34" charset="0"/>
              </a:rPr>
              <a:t> </a:t>
            </a:r>
            <a:r>
              <a:rPr lang="en-US" b="1" dirty="0" err="1">
                <a:solidFill>
                  <a:srgbClr val="000099"/>
                </a:solidFill>
                <a:latin typeface="Arial" pitchFamily="34" charset="0"/>
                <a:cs typeface="Arial" pitchFamily="34" charset="0"/>
              </a:rPr>
              <a:t>sơ</a:t>
            </a:r>
            <a:endParaRPr lang="en-US" b="1" dirty="0">
              <a:solidFill>
                <a:srgbClr val="000099"/>
              </a:solidFill>
              <a:latin typeface="Arial" pitchFamily="34" charset="0"/>
              <a:cs typeface="Arial" pitchFamily="34" charset="0"/>
            </a:endParaRPr>
          </a:p>
          <a:p>
            <a:pPr lvl="0" algn="l">
              <a:lnSpc>
                <a:spcPct val="150000"/>
              </a:lnSpc>
              <a:spcBef>
                <a:spcPts val="0"/>
              </a:spcBef>
            </a:pPr>
            <a:endParaRPr lang="en-US" b="1" dirty="0" smtClean="0">
              <a:solidFill>
                <a:srgbClr val="000099"/>
              </a:solidFill>
              <a:latin typeface="Arial" pitchFamily="34" charset="0"/>
              <a:cs typeface="Arial" pitchFamily="34" charset="0"/>
            </a:endParaRPr>
          </a:p>
          <a:p>
            <a:pPr lvl="0" algn="l">
              <a:lnSpc>
                <a:spcPct val="150000"/>
              </a:lnSpc>
              <a:spcBef>
                <a:spcPts val="0"/>
              </a:spcBef>
            </a:pPr>
            <a:endParaRPr lang="en-US" sz="2600" dirty="0" smtClean="0">
              <a:solidFill>
                <a:srgbClr val="000099"/>
              </a:solidFill>
              <a:latin typeface="Arial" pitchFamily="34" charset="0"/>
              <a:cs typeface="Arial" pitchFamily="34" charset="0"/>
            </a:endParaRPr>
          </a:p>
        </p:txBody>
      </p:sp>
      <p:pic>
        <p:nvPicPr>
          <p:cNvPr id="5" name="Content Placeholder 4"/>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3262488" y="1092272"/>
            <a:ext cx="2466623" cy="1805115"/>
          </a:xfrm>
          <a:prstGeom prst="rect">
            <a:avLst/>
          </a:prstGeom>
        </p:spPr>
      </p:pic>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dirty="0"/>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stretch>
            <a:fillRect/>
          </a:stretch>
        </p:blipFill>
        <p:spPr>
          <a:xfrm>
            <a:off x="6152823" y="1181101"/>
            <a:ext cx="2209423" cy="1834158"/>
          </a:xfrm>
          <a:prstGeom prst="rect">
            <a:avLst/>
          </a:prstGeom>
        </p:spPr>
      </p:pic>
      <p:pic>
        <p:nvPicPr>
          <p:cNvPr id="10" name="Picture 9"/>
          <p:cNvPicPr>
            <a:picLocks noChangeAspect="1"/>
          </p:cNvPicPr>
          <p:nvPr/>
        </p:nvPicPr>
        <p:blipFill>
          <a:blip r:embed="rId6"/>
          <a:stretch>
            <a:fillRect/>
          </a:stretch>
        </p:blipFill>
        <p:spPr>
          <a:xfrm>
            <a:off x="4965231" y="2926430"/>
            <a:ext cx="2409825" cy="1895475"/>
          </a:xfrm>
          <a:prstGeom prst="rect">
            <a:avLst/>
          </a:prstGeom>
        </p:spPr>
      </p:pic>
    </p:spTree>
    <p:extLst>
      <p:ext uri="{BB962C8B-B14F-4D97-AF65-F5344CB8AC3E}">
        <p14:creationId xmlns:p14="http://schemas.microsoft.com/office/powerpoint/2010/main" val="345678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TÌNH HUỐNG LÂM SÀNG </a:t>
            </a:r>
            <a:r>
              <a:rPr lang="en-US" sz="2800" b="1" dirty="0">
                <a:solidFill>
                  <a:schemeClr val="bg1"/>
                </a:solidFill>
                <a:latin typeface="Arial" pitchFamily="34" charset="0"/>
                <a:ea typeface="Tahoma" pitchFamily="34" charset="0"/>
                <a:cs typeface="Arial" pitchFamily="34" charset="0"/>
              </a:rPr>
              <a:t>1</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fontScale="85000" lnSpcReduction="10000"/>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gn="l">
              <a:lnSpc>
                <a:spcPct val="150000"/>
              </a:lnSpc>
              <a:spcBef>
                <a:spcPts val="0"/>
              </a:spcBef>
            </a:pPr>
            <a:r>
              <a:rPr lang="vi-VN" sz="2600" b="1" dirty="0">
                <a:solidFill>
                  <a:srgbClr val="000099"/>
                </a:solidFill>
                <a:cs typeface="Arial" panose="020B0604020202020204" pitchFamily="34" charset="0"/>
              </a:rPr>
              <a:t>Người bệnh: NGUYỄN VĂN H , sinh năm 1960. </a:t>
            </a:r>
          </a:p>
          <a:p>
            <a:pPr lvl="0" algn="l">
              <a:lnSpc>
                <a:spcPct val="150000"/>
              </a:lnSpc>
              <a:spcBef>
                <a:spcPts val="0"/>
              </a:spcBef>
            </a:pPr>
            <a:r>
              <a:rPr lang="vi-VN" sz="2600" b="1" dirty="0">
                <a:solidFill>
                  <a:srgbClr val="000099"/>
                </a:solidFill>
                <a:cs typeface="Arial" panose="020B0604020202020204" pitchFamily="34" charset="0"/>
              </a:rPr>
              <a:t>Giường:  05, phòng: 304, </a:t>
            </a:r>
            <a:r>
              <a:rPr lang="en-US" sz="2600" b="1" dirty="0" err="1">
                <a:solidFill>
                  <a:srgbClr val="000099"/>
                </a:solidFill>
                <a:latin typeface="Arial" panose="020B0604020202020204" pitchFamily="34" charset="0"/>
                <a:cs typeface="Arial" panose="020B0604020202020204" pitchFamily="34" charset="0"/>
              </a:rPr>
              <a:t>Khoa</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tiêu</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hóa</a:t>
            </a:r>
            <a:endParaRPr lang="en-US"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Lý</a:t>
            </a:r>
            <a:r>
              <a:rPr lang="en-US" sz="2600" b="1" dirty="0">
                <a:solidFill>
                  <a:srgbClr val="000099"/>
                </a:solidFill>
                <a:latin typeface="Arial" panose="020B0604020202020204" pitchFamily="34" charset="0"/>
                <a:cs typeface="Arial" panose="020B0604020202020204" pitchFamily="34" charset="0"/>
              </a:rPr>
              <a:t> do </a:t>
            </a:r>
            <a:r>
              <a:rPr lang="en-US" sz="2600" b="1" dirty="0" err="1">
                <a:solidFill>
                  <a:srgbClr val="000099"/>
                </a:solidFill>
                <a:latin typeface="Arial" panose="020B0604020202020204" pitchFamily="34" charset="0"/>
                <a:cs typeface="Arial" panose="020B0604020202020204" pitchFamily="34" charset="0"/>
              </a:rPr>
              <a:t>vào</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viện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Sốt</a:t>
            </a:r>
            <a:r>
              <a:rPr lang="en-US" sz="2600" b="1" dirty="0">
                <a:solidFill>
                  <a:srgbClr val="000099"/>
                </a:solidFill>
                <a:latin typeface="Arial" panose="020B0604020202020204" pitchFamily="34" charset="0"/>
                <a:cs typeface="Arial" panose="020B0604020202020204" pitchFamily="34" charset="0"/>
              </a:rPr>
              <a:t> 38</a:t>
            </a:r>
            <a:r>
              <a:rPr lang="en-US" sz="2600" b="1" baseline="30000" dirty="0">
                <a:solidFill>
                  <a:srgbClr val="000099"/>
                </a:solidFill>
                <a:latin typeface="Arial" panose="020B0604020202020204" pitchFamily="34" charset="0"/>
                <a:cs typeface="Arial" panose="020B0604020202020204" pitchFamily="34" charset="0"/>
              </a:rPr>
              <a:t>0</a:t>
            </a:r>
            <a:r>
              <a:rPr lang="en-US" sz="2600" b="1" dirty="0">
                <a:solidFill>
                  <a:srgbClr val="000099"/>
                </a:solidFill>
                <a:latin typeface="Arial" panose="020B0604020202020204" pitchFamily="34" charset="0"/>
                <a:cs typeface="Arial" panose="020B0604020202020204" pitchFamily="34" charset="0"/>
              </a:rPr>
              <a:t>C, </a:t>
            </a:r>
            <a:r>
              <a:rPr lang="en-US" sz="2600" b="1" dirty="0" err="1">
                <a:solidFill>
                  <a:srgbClr val="000099"/>
                </a:solidFill>
                <a:latin typeface="Arial" panose="020B0604020202020204" pitchFamily="34" charset="0"/>
                <a:cs typeface="Arial" panose="020B0604020202020204" pitchFamily="34" charset="0"/>
              </a:rPr>
              <a:t>vàng</a:t>
            </a:r>
            <a:r>
              <a:rPr lang="en-US" sz="2600" b="1" dirty="0">
                <a:solidFill>
                  <a:srgbClr val="000099"/>
                </a:solidFill>
                <a:latin typeface="Arial" panose="020B0604020202020204" pitchFamily="34" charset="0"/>
                <a:cs typeface="Arial" panose="020B0604020202020204" pitchFamily="34" charset="0"/>
              </a:rPr>
              <a:t> da, </a:t>
            </a:r>
            <a:r>
              <a:rPr lang="en-US" sz="2600" b="1" dirty="0" err="1">
                <a:solidFill>
                  <a:srgbClr val="000099"/>
                </a:solidFill>
                <a:latin typeface="Arial" panose="020B0604020202020204" pitchFamily="34" charset="0"/>
                <a:cs typeface="Arial" panose="020B0604020202020204" pitchFamily="34" charset="0"/>
              </a:rPr>
              <a:t>mệt</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mỏi</a:t>
            </a:r>
            <a:r>
              <a:rPr lang="en-US" sz="2600" b="1" dirty="0">
                <a:solidFill>
                  <a:srgbClr val="000099"/>
                </a:solidFill>
                <a:latin typeface="Arial" panose="020B0604020202020204" pitchFamily="34" charset="0"/>
                <a:cs typeface="Arial" panose="020B0604020202020204" pitchFamily="34" charset="0"/>
              </a:rPr>
              <a:t>.</a:t>
            </a: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Chẩn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đoán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Viêm</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gan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tính</a:t>
            </a:r>
            <a:endParaRPr lang="vi-VN" sz="2600" b="1" dirty="0">
              <a:solidFill>
                <a:srgbClr val="000099"/>
              </a:solidFill>
              <a:cs typeface="Arial" panose="020B0604020202020204" pitchFamily="34" charset="0"/>
            </a:endParaRPr>
          </a:p>
          <a:p>
            <a:pPr lvl="0" algn="l">
              <a:lnSpc>
                <a:spcPct val="150000"/>
              </a:lnSpc>
              <a:spcBef>
                <a:spcPts val="0"/>
              </a:spcBef>
            </a:pPr>
            <a:r>
              <a:rPr lang="vi-VN" sz="2600" b="1" dirty="0" smtClean="0">
                <a:solidFill>
                  <a:srgbClr val="000099"/>
                </a:solidFill>
                <a:latin typeface="Arial" panose="020B0604020202020204" pitchFamily="34" charset="0"/>
                <a:cs typeface="Arial" panose="020B0604020202020204" pitchFamily="34" charset="0"/>
              </a:rPr>
              <a:t> </a:t>
            </a:r>
            <a:endParaRPr lang="vi-VN"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vi-VN" sz="2600" b="1" dirty="0">
                <a:solidFill>
                  <a:srgbClr val="FF0000"/>
                </a:solidFill>
                <a:latin typeface="Arial" panose="020B0604020202020204" pitchFamily="34" charset="0"/>
                <a:cs typeface="Arial" panose="020B0604020202020204" pitchFamily="34" charset="0"/>
              </a:rPr>
              <a:t>Yêu cầu:</a:t>
            </a:r>
          </a:p>
          <a:p>
            <a:pPr algn="l">
              <a:lnSpc>
                <a:spcPct val="150000"/>
              </a:lnSpc>
              <a:spcBef>
                <a:spcPts val="0"/>
              </a:spcBef>
            </a:pPr>
            <a:r>
              <a:rPr lang="en-US" sz="2600" b="1" dirty="0" smtClean="0">
                <a:solidFill>
                  <a:srgbClr val="FF0000"/>
                </a:solidFill>
                <a:latin typeface="Arial" panose="020B0604020202020204" pitchFamily="34" charset="0"/>
                <a:cs typeface="Arial" panose="020B0604020202020204" pitchFamily="34" charset="0"/>
              </a:rPr>
              <a:t>3. </a:t>
            </a:r>
            <a:r>
              <a:rPr lang="en-US" sz="2600" b="1" dirty="0" err="1">
                <a:solidFill>
                  <a:srgbClr val="FF0000"/>
                </a:solidFill>
                <a:latin typeface="Arial" panose="020B0604020202020204" pitchFamily="34" charset="0"/>
                <a:cs typeface="Arial" panose="020B0604020202020204" pitchFamily="34" charset="0"/>
              </a:rPr>
              <a:t>Thực</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hiện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thăm</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khám</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để</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nhận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định</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tình</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trạng</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sức</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khỏe</a:t>
            </a:r>
            <a:r>
              <a:rPr lang="en-US" sz="2600" b="1" dirty="0">
                <a:solidFill>
                  <a:srgbClr val="FF0000"/>
                </a:solidFill>
                <a:latin typeface="Arial" panose="020B0604020202020204" pitchFamily="34" charset="0"/>
                <a:cs typeface="Arial" panose="020B0604020202020204" pitchFamily="34" charset="0"/>
              </a:rPr>
              <a:t> NB H.</a:t>
            </a:r>
            <a:endParaRPr lang="vi-VN" sz="2600" b="1" dirty="0">
              <a:solidFill>
                <a:srgbClr val="000099"/>
              </a:solidFill>
              <a:cs typeface="Arial" pitchFamily="34" charset="0"/>
            </a:endParaRP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12</a:t>
            </a:fld>
            <a:endParaRPr lang="en-US" dirty="0"/>
          </a:p>
        </p:txBody>
      </p:sp>
    </p:spTree>
    <p:extLst>
      <p:ext uri="{BB962C8B-B14F-4D97-AF65-F5344CB8AC3E}">
        <p14:creationId xmlns:p14="http://schemas.microsoft.com/office/powerpoint/2010/main" val="109197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3. THĂM KHÁM VÀ NHẬN ĐỊNH</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533400" y="800100"/>
            <a:ext cx="7620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gn="l">
              <a:lnSpc>
                <a:spcPct val="150000"/>
              </a:lnSpc>
              <a:spcBef>
                <a:spcPts val="0"/>
              </a:spcBef>
            </a:pPr>
            <a:r>
              <a:rPr lang="en-US" sz="2600" b="1" dirty="0" smtClean="0">
                <a:solidFill>
                  <a:srgbClr val="000099"/>
                </a:solidFill>
                <a:cs typeface="Arial" panose="020B0604020202020204" pitchFamily="34" charset="0"/>
              </a:rPr>
              <a:t>3.1. </a:t>
            </a:r>
            <a:r>
              <a:rPr lang="en-US" sz="2600" b="1" dirty="0" err="1" smtClean="0">
                <a:solidFill>
                  <a:srgbClr val="000099"/>
                </a:solidFill>
                <a:cs typeface="Arial" panose="020B0604020202020204" pitchFamily="34" charset="0"/>
              </a:rPr>
              <a:t>Hỏi</a:t>
            </a:r>
            <a:r>
              <a:rPr lang="en-US" sz="2600" b="1" dirty="0" smtClean="0">
                <a:solidFill>
                  <a:srgbClr val="000099"/>
                </a:solidFill>
                <a:cs typeface="Arial" panose="020B0604020202020204" pitchFamily="34" charset="0"/>
              </a:rPr>
              <a:t> </a:t>
            </a:r>
            <a:r>
              <a:rPr lang="en-US" sz="2600" b="1" dirty="0" err="1" smtClean="0">
                <a:solidFill>
                  <a:srgbClr val="000099"/>
                </a:solidFill>
                <a:cs typeface="Arial" panose="020B0604020202020204" pitchFamily="34" charset="0"/>
              </a:rPr>
              <a:t>bệnh</a:t>
            </a:r>
            <a:endParaRPr lang="en-US" sz="2600" b="1" dirty="0" smtClean="0">
              <a:solidFill>
                <a:srgbClr val="000099"/>
              </a:solidFill>
              <a:cs typeface="Arial" panose="020B0604020202020204" pitchFamily="34" charset="0"/>
            </a:endParaRPr>
          </a:p>
          <a:p>
            <a:pPr lvl="0" algn="l">
              <a:lnSpc>
                <a:spcPct val="150000"/>
              </a:lnSpc>
              <a:spcBef>
                <a:spcPts val="0"/>
              </a:spcBef>
            </a:pPr>
            <a:r>
              <a:rPr lang="en-US" sz="2600" b="1" dirty="0" smtClean="0">
                <a:solidFill>
                  <a:srgbClr val="000099"/>
                </a:solidFill>
                <a:cs typeface="Arial" panose="020B0604020202020204" pitchFamily="34" charset="0"/>
              </a:rPr>
              <a:t>3.2. </a:t>
            </a:r>
            <a:r>
              <a:rPr lang="en-US" sz="2600" b="1" dirty="0" err="1" smtClean="0">
                <a:solidFill>
                  <a:srgbClr val="000099"/>
                </a:solidFill>
                <a:cs typeface="Arial" panose="020B0604020202020204" pitchFamily="34" charset="0"/>
              </a:rPr>
              <a:t>Khám</a:t>
            </a:r>
            <a:r>
              <a:rPr lang="en-US" sz="2600" b="1" dirty="0" smtClean="0">
                <a:solidFill>
                  <a:srgbClr val="000099"/>
                </a:solidFill>
                <a:cs typeface="Arial" panose="020B0604020202020204" pitchFamily="34" charset="0"/>
              </a:rPr>
              <a:t> </a:t>
            </a:r>
            <a:r>
              <a:rPr lang="en-US" sz="2600" b="1" dirty="0" err="1" smtClean="0">
                <a:solidFill>
                  <a:srgbClr val="000099"/>
                </a:solidFill>
                <a:cs typeface="Arial" panose="020B0604020202020204" pitchFamily="34" charset="0"/>
              </a:rPr>
              <a:t>thực</a:t>
            </a:r>
            <a:r>
              <a:rPr lang="en-US" sz="2600" b="1" dirty="0" smtClean="0">
                <a:solidFill>
                  <a:srgbClr val="000099"/>
                </a:solidFill>
                <a:cs typeface="Arial" panose="020B0604020202020204" pitchFamily="34" charset="0"/>
              </a:rPr>
              <a:t> </a:t>
            </a:r>
            <a:r>
              <a:rPr lang="en-US" sz="2600" b="1" dirty="0" err="1" smtClean="0">
                <a:solidFill>
                  <a:srgbClr val="000099"/>
                </a:solidFill>
                <a:cs typeface="Arial" panose="020B0604020202020204" pitchFamily="34" charset="0"/>
              </a:rPr>
              <a:t>thể</a:t>
            </a:r>
            <a:endParaRPr lang="en-US" sz="2600" b="1" dirty="0" smtClean="0">
              <a:solidFill>
                <a:srgbClr val="000099"/>
              </a:solidFill>
              <a:cs typeface="Arial" panose="020B0604020202020204" pitchFamily="34" charset="0"/>
            </a:endParaRP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13</a:t>
            </a:fld>
            <a:endParaRPr lang="en-US" dirty="0"/>
          </a:p>
        </p:txBody>
      </p:sp>
    </p:spTree>
    <p:extLst>
      <p:ext uri="{BB962C8B-B14F-4D97-AF65-F5344CB8AC3E}">
        <p14:creationId xmlns:p14="http://schemas.microsoft.com/office/powerpoint/2010/main" val="1076949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3.1. HỎI BỆNH</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fontScale="92500"/>
          </a:bodyPr>
          <a:lstStyle/>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Giới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thiệu</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tên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điều</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dưỡng</a:t>
            </a:r>
            <a:endParaRPr lang="en-US" sz="2600" b="1" dirty="0" smtClean="0">
              <a:solidFill>
                <a:srgbClr val="000099"/>
              </a:solidFill>
              <a:latin typeface="Arial" pitchFamily="34" charset="0"/>
              <a:cs typeface="Arial" pitchFamily="34" charset="0"/>
            </a:endParaRP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Hỏi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thông</a:t>
            </a:r>
            <a:r>
              <a:rPr lang="en-US" sz="2600" b="1" dirty="0" smtClean="0">
                <a:solidFill>
                  <a:srgbClr val="000099"/>
                </a:solidFill>
                <a:latin typeface="Arial" pitchFamily="34" charset="0"/>
                <a:cs typeface="Arial" pitchFamily="34" charset="0"/>
              </a:rPr>
              <a:t> tin </a:t>
            </a:r>
            <a:r>
              <a:rPr lang="en-US" sz="2600" b="1" dirty="0" err="1" smtClean="0">
                <a:solidFill>
                  <a:srgbClr val="000099"/>
                </a:solidFill>
                <a:latin typeface="Arial" pitchFamily="34" charset="0"/>
                <a:cs typeface="Arial" pitchFamily="34" charset="0"/>
              </a:rPr>
              <a:t>cá</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nhân</a:t>
            </a:r>
            <a:r>
              <a:rPr lang="en-US" sz="2600" b="1" dirty="0" smtClean="0">
                <a:solidFill>
                  <a:srgbClr val="000099"/>
                </a:solidFill>
                <a:latin typeface="Arial" pitchFamily="34" charset="0"/>
                <a:cs typeface="Arial" pitchFamily="34" charset="0"/>
              </a:rPr>
              <a:t> NB</a:t>
            </a: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Tình</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trạng</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hiện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tại</a:t>
            </a:r>
            <a:r>
              <a:rPr lang="en-US" sz="2600" b="1" dirty="0" smtClean="0">
                <a:solidFill>
                  <a:srgbClr val="000099"/>
                </a:solidFill>
                <a:latin typeface="Arial" pitchFamily="34" charset="0"/>
                <a:cs typeface="Arial" pitchFamily="34" charset="0"/>
              </a:rPr>
              <a:t>.</a:t>
            </a: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Hỏi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bệnh</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sử</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các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vấn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đề</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sức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khỏe</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nảy</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sinh</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từ</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lần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khi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mắc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bệnh</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thuốc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đã</a:t>
            </a:r>
            <a:r>
              <a:rPr lang="en-US" sz="2600" b="1" dirty="0" smtClean="0">
                <a:solidFill>
                  <a:srgbClr val="000099"/>
                </a:solidFill>
                <a:latin typeface="Arial" pitchFamily="34" charset="0"/>
                <a:cs typeface="Arial" pitchFamily="34" charset="0"/>
              </a:rPr>
              <a:t> </a:t>
            </a:r>
            <a:r>
              <a:rPr lang="en-US" sz="2600" b="1" dirty="0" err="1">
                <a:solidFill>
                  <a:srgbClr val="000099"/>
                </a:solidFill>
                <a:latin typeface="Arial" pitchFamily="34" charset="0"/>
                <a:cs typeface="Arial" pitchFamily="34" charset="0"/>
              </a:rPr>
              <a:t>dùng</a:t>
            </a:r>
            <a:r>
              <a:rPr lang="en-US" sz="2600" b="1" dirty="0" smtClean="0">
                <a:solidFill>
                  <a:srgbClr val="000099"/>
                </a:solidFill>
                <a:latin typeface="Arial" pitchFamily="34" charset="0"/>
                <a:cs typeface="Arial" pitchFamily="34" charset="0"/>
              </a:rPr>
              <a:t>…</a:t>
            </a: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Hỏi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tiền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sử</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Các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vấn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đề</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sức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khỏe</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trước</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đây</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có</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liên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quan</a:t>
            </a:r>
            <a:endParaRPr lang="en-US" sz="2600" b="1" dirty="0" smtClean="0">
              <a:solidFill>
                <a:srgbClr val="000099"/>
              </a:solidFill>
              <a:latin typeface="Arial" pitchFamily="34" charset="0"/>
              <a:cs typeface="Arial" pitchFamily="34" charset="0"/>
            </a:endParaRPr>
          </a:p>
          <a:p>
            <a:pPr marL="800100" lvl="1" indent="-342900" algn="l">
              <a:lnSpc>
                <a:spcPct val="150000"/>
              </a:lnSpc>
              <a:spcBef>
                <a:spcPts val="0"/>
              </a:spcBef>
              <a:buFont typeface="Wingdings" panose="05000000000000000000" pitchFamily="2" charset="2"/>
              <a:buChar char="ü"/>
            </a:pPr>
            <a:r>
              <a:rPr lang="en-US" sz="2200" b="1" dirty="0" err="1" smtClean="0">
                <a:solidFill>
                  <a:srgbClr val="000099"/>
                </a:solidFill>
                <a:latin typeface="Arial" pitchFamily="34" charset="0"/>
                <a:cs typeface="Arial" pitchFamily="34" charset="0"/>
              </a:rPr>
              <a:t>Tiền</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sử</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cá</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nhân</a:t>
            </a:r>
            <a:endParaRPr lang="en-US" sz="2200" b="1" dirty="0" smtClean="0">
              <a:solidFill>
                <a:srgbClr val="000099"/>
              </a:solidFill>
              <a:latin typeface="Arial" pitchFamily="34" charset="0"/>
              <a:cs typeface="Arial" pitchFamily="34" charset="0"/>
            </a:endParaRPr>
          </a:p>
          <a:p>
            <a:pPr marL="800100" lvl="1" indent="-342900" algn="l">
              <a:lnSpc>
                <a:spcPct val="150000"/>
              </a:lnSpc>
              <a:spcBef>
                <a:spcPts val="0"/>
              </a:spcBef>
              <a:buFont typeface="Wingdings" panose="05000000000000000000" pitchFamily="2" charset="2"/>
              <a:buChar char="ü"/>
            </a:pPr>
            <a:r>
              <a:rPr lang="en-US" sz="2200" b="1" dirty="0" err="1" smtClean="0">
                <a:solidFill>
                  <a:srgbClr val="000099"/>
                </a:solidFill>
                <a:latin typeface="Arial" pitchFamily="34" charset="0"/>
                <a:cs typeface="Arial" pitchFamily="34" charset="0"/>
              </a:rPr>
              <a:t>Tiền</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sử</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gia</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đình</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Bệnh</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lý</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bố</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mẹ</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anh</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chị</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em</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ruột</a:t>
            </a:r>
            <a:r>
              <a:rPr lang="en-US" sz="2200" b="1" dirty="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mắc</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phải</a:t>
            </a:r>
            <a:endParaRPr lang="en-US" sz="2600" b="1" dirty="0" smtClean="0">
              <a:solidFill>
                <a:srgbClr val="000099"/>
              </a:solidFill>
              <a:latin typeface="Arial" pitchFamily="34" charset="0"/>
              <a:cs typeface="Arial" pitchFamily="34" charset="0"/>
            </a:endParaRPr>
          </a:p>
          <a:p>
            <a:pPr lvl="0" algn="l">
              <a:lnSpc>
                <a:spcPct val="150000"/>
              </a:lnSpc>
              <a:spcBef>
                <a:spcPts val="0"/>
              </a:spcBef>
            </a:pPr>
            <a:endParaRPr lang="en-US" sz="2600"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14</a:t>
            </a:fld>
            <a:endParaRPr lang="en-US" dirty="0"/>
          </a:p>
        </p:txBody>
      </p:sp>
    </p:spTree>
    <p:extLst>
      <p:ext uri="{BB962C8B-B14F-4D97-AF65-F5344CB8AC3E}">
        <p14:creationId xmlns:p14="http://schemas.microsoft.com/office/powerpoint/2010/main" val="31925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3.2. THĂM KHÁM ĐIỀU DƯỠNG</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15</a:t>
            </a:fld>
            <a:endParaRPr lang="en-US" dirty="0"/>
          </a:p>
        </p:txBody>
      </p:sp>
      <p:sp>
        <p:nvSpPr>
          <p:cNvPr id="4" name="Oval 3"/>
          <p:cNvSpPr/>
          <p:nvPr/>
        </p:nvSpPr>
        <p:spPr>
          <a:xfrm>
            <a:off x="3200400" y="895350"/>
            <a:ext cx="2286000" cy="15621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THĂM KHÁM</a:t>
            </a:r>
            <a:endParaRPr lang="en-US" b="1" dirty="0"/>
          </a:p>
        </p:txBody>
      </p:sp>
      <p:sp>
        <p:nvSpPr>
          <p:cNvPr id="9" name="Oval 8"/>
          <p:cNvSpPr/>
          <p:nvPr/>
        </p:nvSpPr>
        <p:spPr>
          <a:xfrm>
            <a:off x="7156784" y="2362200"/>
            <a:ext cx="19050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NGỬI</a:t>
            </a:r>
            <a:endParaRPr lang="en-US" b="1" dirty="0"/>
          </a:p>
        </p:txBody>
      </p:sp>
      <p:sp>
        <p:nvSpPr>
          <p:cNvPr id="10" name="Oval 9"/>
          <p:cNvSpPr/>
          <p:nvPr/>
        </p:nvSpPr>
        <p:spPr>
          <a:xfrm>
            <a:off x="4989252" y="3475524"/>
            <a:ext cx="19050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NGHE</a:t>
            </a:r>
            <a:endParaRPr lang="en-US" b="1" dirty="0"/>
          </a:p>
        </p:txBody>
      </p:sp>
      <p:sp>
        <p:nvSpPr>
          <p:cNvPr id="11" name="Oval 10"/>
          <p:cNvSpPr/>
          <p:nvPr/>
        </p:nvSpPr>
        <p:spPr>
          <a:xfrm>
            <a:off x="2572984" y="3548063"/>
            <a:ext cx="19050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SỜ</a:t>
            </a:r>
            <a:endParaRPr lang="en-US" b="1" dirty="0"/>
          </a:p>
        </p:txBody>
      </p:sp>
      <p:sp>
        <p:nvSpPr>
          <p:cNvPr id="12" name="Oval 11"/>
          <p:cNvSpPr/>
          <p:nvPr/>
        </p:nvSpPr>
        <p:spPr>
          <a:xfrm>
            <a:off x="405452" y="2495550"/>
            <a:ext cx="19050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NHÌN</a:t>
            </a:r>
            <a:endParaRPr lang="en-US" b="1" dirty="0"/>
          </a:p>
        </p:txBody>
      </p:sp>
      <p:cxnSp>
        <p:nvCxnSpPr>
          <p:cNvPr id="13" name="Straight Arrow Connector 12"/>
          <p:cNvCxnSpPr/>
          <p:nvPr/>
        </p:nvCxnSpPr>
        <p:spPr>
          <a:xfrm flipH="1">
            <a:off x="2133600" y="2114550"/>
            <a:ext cx="1219200" cy="6096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a:endCxn id="11" idx="0"/>
          </p:cNvCxnSpPr>
          <p:nvPr/>
        </p:nvCxnSpPr>
        <p:spPr>
          <a:xfrm flipH="1">
            <a:off x="3525484" y="2434739"/>
            <a:ext cx="444663" cy="11133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4933337" y="2362200"/>
            <a:ext cx="511858" cy="12192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a:endCxn id="9" idx="2"/>
          </p:cNvCxnSpPr>
          <p:nvPr/>
        </p:nvCxnSpPr>
        <p:spPr>
          <a:xfrm>
            <a:off x="5285313" y="2065095"/>
            <a:ext cx="1871471" cy="9067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40149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smtClean="0">
                <a:solidFill>
                  <a:schemeClr val="bg1"/>
                </a:solidFill>
                <a:latin typeface="Arial" pitchFamily="34" charset="0"/>
                <a:ea typeface="Tahoma" pitchFamily="34" charset="0"/>
                <a:cs typeface="Arial" pitchFamily="34" charset="0"/>
              </a:rPr>
              <a:t>4. </a:t>
            </a:r>
            <a:r>
              <a:rPr lang="en-US" sz="2800" b="1" dirty="0">
                <a:solidFill>
                  <a:schemeClr val="bg1"/>
                </a:solidFill>
                <a:latin typeface="Arial" pitchFamily="34" charset="0"/>
                <a:ea typeface="Tahoma" pitchFamily="34" charset="0"/>
                <a:cs typeface="Arial" pitchFamily="34" charset="0"/>
              </a:rPr>
              <a:t>KỸ NĂNG THĂM KHÁM THỰC THỂ</a:t>
            </a:r>
            <a:r>
              <a:rPr lang="en-US" sz="2800" b="1" dirty="0" smtClean="0">
                <a:solidFill>
                  <a:schemeClr val="bg1"/>
                </a:solidFill>
                <a:latin typeface="Arial" pitchFamily="34" charset="0"/>
                <a:ea typeface="Tahoma" pitchFamily="34" charset="0"/>
                <a:cs typeface="Arial" pitchFamily="34" charset="0"/>
              </a:rPr>
              <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4.1. </a:t>
            </a:r>
            <a:r>
              <a:rPr lang="en-US" sz="2800" b="1" dirty="0" err="1" smtClean="0">
                <a:solidFill>
                  <a:schemeClr val="bg1"/>
                </a:solidFill>
                <a:latin typeface="Arial" pitchFamily="34" charset="0"/>
                <a:ea typeface="Tahoma" pitchFamily="34" charset="0"/>
                <a:cs typeface="Arial" pitchFamily="34" charset="0"/>
              </a:rPr>
              <a:t>Nhìn</a:t>
            </a:r>
            <a:endParaRPr lang="en-US" sz="2800" b="1" dirty="0">
              <a:solidFill>
                <a:schemeClr val="bg1"/>
              </a:solidFill>
              <a:latin typeface="Arial" pitchFamily="34" charset="0"/>
              <a:ea typeface="Tahoma" pitchFamily="34" charset="0"/>
              <a:cs typeface="Arial" pitchFamily="34" charset="0"/>
            </a:endParaRPr>
          </a:p>
        </p:txBody>
      </p:sp>
      <p:sp>
        <p:nvSpPr>
          <p:cNvPr id="5" name="Content Placeholder 4"/>
          <p:cNvSpPr>
            <a:spLocks noGrp="1"/>
          </p:cNvSpPr>
          <p:nvPr>
            <p:ph sz="half" idx="1"/>
          </p:nvPr>
        </p:nvSpPr>
        <p:spPr>
          <a:xfrm>
            <a:off x="457200" y="1200151"/>
            <a:ext cx="4191000" cy="3567112"/>
          </a:xfrm>
        </p:spPr>
        <p:txBody>
          <a:bodyPr/>
          <a:lstStyle/>
          <a:p>
            <a:r>
              <a:rPr lang="en-US" b="1" dirty="0" err="1" smtClean="0">
                <a:solidFill>
                  <a:srgbClr val="0000FF"/>
                </a:solidFill>
              </a:rPr>
              <a:t>Quan</a:t>
            </a:r>
            <a:r>
              <a:rPr lang="en-US" b="1" dirty="0" smtClean="0">
                <a:solidFill>
                  <a:srgbClr val="0000FF"/>
                </a:solidFill>
              </a:rPr>
              <a:t> </a:t>
            </a:r>
            <a:r>
              <a:rPr lang="en-US" b="1" dirty="0" err="1" smtClean="0">
                <a:solidFill>
                  <a:srgbClr val="0000FF"/>
                </a:solidFill>
              </a:rPr>
              <a:t>sát</a:t>
            </a:r>
            <a:r>
              <a:rPr lang="en-US" b="1" dirty="0" smtClean="0">
                <a:solidFill>
                  <a:srgbClr val="0000FF"/>
                </a:solidFill>
              </a:rPr>
              <a:t> NB </a:t>
            </a:r>
            <a:r>
              <a:rPr lang="en-US" b="1" dirty="0" err="1" smtClean="0">
                <a:solidFill>
                  <a:srgbClr val="0000FF"/>
                </a:solidFill>
              </a:rPr>
              <a:t>từ</a:t>
            </a:r>
            <a:r>
              <a:rPr lang="en-US" b="1" dirty="0" smtClean="0">
                <a:solidFill>
                  <a:srgbClr val="0000FF"/>
                </a:solidFill>
              </a:rPr>
              <a:t> </a:t>
            </a:r>
            <a:r>
              <a:rPr lang="en-US" b="1" dirty="0" err="1" smtClean="0">
                <a:solidFill>
                  <a:srgbClr val="0000FF"/>
                </a:solidFill>
              </a:rPr>
              <a:t>trước</a:t>
            </a:r>
            <a:r>
              <a:rPr lang="en-US" b="1" dirty="0" smtClean="0">
                <a:solidFill>
                  <a:srgbClr val="0000FF"/>
                </a:solidFill>
              </a:rPr>
              <a:t> </a:t>
            </a:r>
            <a:r>
              <a:rPr lang="en-US" b="1" dirty="0" err="1" smtClean="0">
                <a:solidFill>
                  <a:srgbClr val="0000FF"/>
                </a:solidFill>
              </a:rPr>
              <a:t>ra</a:t>
            </a:r>
            <a:r>
              <a:rPr lang="en-US" b="1" dirty="0" smtClean="0">
                <a:solidFill>
                  <a:srgbClr val="0000FF"/>
                </a:solidFill>
              </a:rPr>
              <a:t> </a:t>
            </a:r>
            <a:r>
              <a:rPr lang="en-US" b="1" dirty="0" err="1" smtClean="0">
                <a:solidFill>
                  <a:srgbClr val="0000FF"/>
                </a:solidFill>
              </a:rPr>
              <a:t>sau</a:t>
            </a:r>
            <a:r>
              <a:rPr lang="en-US" b="1" dirty="0" smtClean="0">
                <a:solidFill>
                  <a:srgbClr val="0000FF"/>
                </a:solidFill>
              </a:rPr>
              <a:t> </a:t>
            </a:r>
            <a:r>
              <a:rPr lang="en-US" b="1" dirty="0" err="1" smtClean="0">
                <a:solidFill>
                  <a:srgbClr val="0000FF"/>
                </a:solidFill>
              </a:rPr>
              <a:t>lưng</a:t>
            </a:r>
            <a:r>
              <a:rPr lang="en-US" b="1" dirty="0" smtClean="0">
                <a:solidFill>
                  <a:srgbClr val="0000FF"/>
                </a:solidFill>
              </a:rPr>
              <a:t>, </a:t>
            </a:r>
            <a:r>
              <a:rPr lang="en-US" b="1" dirty="0" err="1" smtClean="0">
                <a:solidFill>
                  <a:srgbClr val="0000FF"/>
                </a:solidFill>
              </a:rPr>
              <a:t>đầu</a:t>
            </a:r>
            <a:r>
              <a:rPr lang="en-US" b="1" dirty="0" smtClean="0">
                <a:solidFill>
                  <a:srgbClr val="0000FF"/>
                </a:solidFill>
              </a:rPr>
              <a:t> </a:t>
            </a:r>
            <a:r>
              <a:rPr lang="en-US" b="1" dirty="0" err="1" smtClean="0">
                <a:solidFill>
                  <a:srgbClr val="0000FF"/>
                </a:solidFill>
              </a:rPr>
              <a:t>đến</a:t>
            </a:r>
            <a:r>
              <a:rPr lang="en-US" b="1" dirty="0" smtClean="0">
                <a:solidFill>
                  <a:srgbClr val="0000FF"/>
                </a:solidFill>
              </a:rPr>
              <a:t> </a:t>
            </a:r>
            <a:r>
              <a:rPr lang="en-US" b="1" dirty="0" err="1" smtClean="0">
                <a:solidFill>
                  <a:srgbClr val="0000FF"/>
                </a:solidFill>
              </a:rPr>
              <a:t>chân</a:t>
            </a:r>
            <a:endParaRPr lang="en-US" b="1" dirty="0" smtClean="0">
              <a:solidFill>
                <a:srgbClr val="0000FF"/>
              </a:solidFill>
            </a:endParaRPr>
          </a:p>
          <a:p>
            <a:r>
              <a:rPr lang="en-US" b="1" dirty="0" err="1" smtClean="0">
                <a:solidFill>
                  <a:srgbClr val="0000FF"/>
                </a:solidFill>
              </a:rPr>
              <a:t>Quan</a:t>
            </a:r>
            <a:r>
              <a:rPr lang="en-US" b="1" dirty="0" smtClean="0">
                <a:solidFill>
                  <a:srgbClr val="0000FF"/>
                </a:solidFill>
              </a:rPr>
              <a:t> </a:t>
            </a:r>
            <a:r>
              <a:rPr lang="en-US" b="1" dirty="0" err="1" smtClean="0">
                <a:solidFill>
                  <a:srgbClr val="0000FF"/>
                </a:solidFill>
              </a:rPr>
              <a:t>sát</a:t>
            </a:r>
            <a:r>
              <a:rPr lang="en-US" b="1" dirty="0" smtClean="0">
                <a:solidFill>
                  <a:srgbClr val="0000FF"/>
                </a:solidFill>
              </a:rPr>
              <a:t> </a:t>
            </a:r>
            <a:r>
              <a:rPr lang="en-US" b="1" dirty="0" err="1" smtClean="0">
                <a:solidFill>
                  <a:srgbClr val="0000FF"/>
                </a:solidFill>
              </a:rPr>
              <a:t>sự</a:t>
            </a:r>
            <a:r>
              <a:rPr lang="en-US" b="1" dirty="0" smtClean="0">
                <a:solidFill>
                  <a:srgbClr val="0000FF"/>
                </a:solidFill>
              </a:rPr>
              <a:t> </a:t>
            </a:r>
            <a:r>
              <a:rPr lang="en-US" b="1" dirty="0" err="1" smtClean="0">
                <a:solidFill>
                  <a:srgbClr val="0000FF"/>
                </a:solidFill>
              </a:rPr>
              <a:t>cân</a:t>
            </a:r>
            <a:r>
              <a:rPr lang="en-US" b="1" dirty="0" smtClean="0">
                <a:solidFill>
                  <a:srgbClr val="0000FF"/>
                </a:solidFill>
              </a:rPr>
              <a:t> </a:t>
            </a:r>
            <a:r>
              <a:rPr lang="en-US" b="1" dirty="0" err="1" smtClean="0">
                <a:solidFill>
                  <a:srgbClr val="0000FF"/>
                </a:solidFill>
              </a:rPr>
              <a:t>xứng</a:t>
            </a:r>
            <a:r>
              <a:rPr lang="en-US" b="1" dirty="0" smtClean="0">
                <a:solidFill>
                  <a:srgbClr val="0000FF"/>
                </a:solidFill>
              </a:rPr>
              <a:t> </a:t>
            </a:r>
            <a:r>
              <a:rPr lang="en-US" b="1" dirty="0" err="1" smtClean="0">
                <a:solidFill>
                  <a:srgbClr val="0000FF"/>
                </a:solidFill>
              </a:rPr>
              <a:t>giữa</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bộ</a:t>
            </a:r>
            <a:r>
              <a:rPr lang="en-US" b="1" dirty="0" smtClean="0">
                <a:solidFill>
                  <a:srgbClr val="0000FF"/>
                </a:solidFill>
              </a:rPr>
              <a:t> </a:t>
            </a:r>
            <a:r>
              <a:rPr lang="en-US" b="1" dirty="0" err="1" smtClean="0">
                <a:solidFill>
                  <a:srgbClr val="0000FF"/>
                </a:solidFill>
              </a:rPr>
              <a:t>phận</a:t>
            </a:r>
            <a:endParaRPr lang="en-US" b="1" dirty="0">
              <a:solidFill>
                <a:srgbClr val="0000FF"/>
              </a:solidFill>
            </a:endParaRPr>
          </a:p>
        </p:txBody>
      </p:sp>
      <p:sp>
        <p:nvSpPr>
          <p:cNvPr id="17" name="Content Placeholder 16"/>
          <p:cNvSpPr>
            <a:spLocks noGrp="1"/>
          </p:cNvSpPr>
          <p:nvPr>
            <p:ph sz="half" idx="2"/>
          </p:nvPr>
        </p:nvSpPr>
        <p:spPr>
          <a:xfrm>
            <a:off x="9899650" y="2517172"/>
            <a:ext cx="4962102" cy="3394472"/>
          </a:xfrm>
        </p:spPr>
        <p:txBody>
          <a:bodyPr/>
          <a:lstStyle/>
          <a:p>
            <a:endParaRPr lang="en-US" dirty="0"/>
          </a:p>
        </p:txBody>
      </p:sp>
      <p:sp>
        <p:nvSpPr>
          <p:cNvPr id="3" name="Slide Number Placeholder 2"/>
          <p:cNvSpPr>
            <a:spLocks noGrp="1"/>
          </p:cNvSpPr>
          <p:nvPr>
            <p:ph type="sldNum" sz="quarter" idx="12"/>
          </p:nvPr>
        </p:nvSpPr>
        <p:spPr/>
        <p:txBody>
          <a:bodyPr/>
          <a:lstStyle/>
          <a:p>
            <a:fld id="{4EAF65A9-22AB-466A-842E-C5BF9E56D958}" type="slidenum">
              <a:rPr lang="en-US" smtClean="0"/>
              <a:pPr/>
              <a:t>16</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55032"/>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16775"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6" name="Picture 8" descr="Kết quả hình ảnh cho tư thế đứ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5" y="1679370"/>
            <a:ext cx="1143000" cy="290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5"/>
          <a:srcRect l="1" r="-963" b="14280"/>
          <a:stretch/>
        </p:blipFill>
        <p:spPr>
          <a:xfrm>
            <a:off x="493542" y="3587195"/>
            <a:ext cx="5810250" cy="1118155"/>
          </a:xfrm>
          <a:prstGeom prst="rect">
            <a:avLst/>
          </a:prstGeom>
        </p:spPr>
      </p:pic>
      <p:sp>
        <p:nvSpPr>
          <p:cNvPr id="21" name="TextBox 20"/>
          <p:cNvSpPr txBox="1"/>
          <p:nvPr/>
        </p:nvSpPr>
        <p:spPr>
          <a:xfrm>
            <a:off x="2176397" y="4551461"/>
            <a:ext cx="3172159" cy="307777"/>
          </a:xfrm>
          <a:prstGeom prst="rect">
            <a:avLst/>
          </a:prstGeom>
          <a:solidFill>
            <a:srgbClr val="FFFF00"/>
          </a:solidFill>
        </p:spPr>
        <p:txBody>
          <a:bodyPr wrap="square" rtlCol="0">
            <a:spAutoFit/>
          </a:bodyPr>
          <a:lstStyle/>
          <a:p>
            <a:pPr algn="ctr"/>
            <a:r>
              <a:rPr lang="en-US" sz="1400" dirty="0" smtClean="0">
                <a:solidFill>
                  <a:srgbClr val="0000FF"/>
                </a:solidFill>
                <a:latin typeface="Arial" panose="020B0604020202020204" pitchFamily="34" charset="0"/>
                <a:cs typeface="Arial" panose="020B0604020202020204" pitchFamily="34" charset="0"/>
              </a:rPr>
              <a:t>TƯ THẾ NB NẰM THẲNG</a:t>
            </a:r>
            <a:endParaRPr lang="en-US" sz="1400" dirty="0">
              <a:solidFill>
                <a:srgbClr val="0000FF"/>
              </a:solidFill>
              <a:latin typeface="Arial" panose="020B0604020202020204" pitchFamily="34" charset="0"/>
              <a:cs typeface="Arial" panose="020B0604020202020204" pitchFamily="34" charset="0"/>
            </a:endParaRPr>
          </a:p>
        </p:txBody>
      </p:sp>
      <p:sp>
        <p:nvSpPr>
          <p:cNvPr id="22" name="TextBox 21"/>
          <p:cNvSpPr txBox="1"/>
          <p:nvPr/>
        </p:nvSpPr>
        <p:spPr>
          <a:xfrm>
            <a:off x="8001000" y="2752874"/>
            <a:ext cx="990600" cy="461665"/>
          </a:xfrm>
          <a:prstGeom prst="rect">
            <a:avLst/>
          </a:prstGeom>
          <a:solidFill>
            <a:srgbClr val="FFFF00"/>
          </a:solidFill>
        </p:spPr>
        <p:txBody>
          <a:bodyPr wrap="square" rtlCol="0">
            <a:spAutoFit/>
          </a:bodyPr>
          <a:lstStyle/>
          <a:p>
            <a:pPr algn="ctr"/>
            <a:r>
              <a:rPr lang="en-US" sz="1200" dirty="0" smtClean="0">
                <a:solidFill>
                  <a:srgbClr val="0000FF"/>
                </a:solidFill>
                <a:latin typeface="Arial" panose="020B0604020202020204" pitchFamily="34" charset="0"/>
                <a:cs typeface="Arial" panose="020B0604020202020204" pitchFamily="34" charset="0"/>
              </a:rPr>
              <a:t>TƯ THẾ NB ĐỨNG</a:t>
            </a:r>
            <a:endParaRPr lang="en-US"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04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4</a:t>
            </a:r>
            <a:r>
              <a:rPr lang="en-US" sz="2800" b="1" dirty="0" smtClean="0">
                <a:solidFill>
                  <a:schemeClr val="bg1"/>
                </a:solidFill>
                <a:latin typeface="Arial" pitchFamily="34" charset="0"/>
                <a:ea typeface="Tahoma" pitchFamily="34" charset="0"/>
                <a:cs typeface="Arial" pitchFamily="34" charset="0"/>
              </a:rPr>
              <a:t>. </a:t>
            </a:r>
            <a:r>
              <a:rPr lang="en-US" sz="2800" b="1" dirty="0">
                <a:solidFill>
                  <a:schemeClr val="bg1"/>
                </a:solidFill>
                <a:latin typeface="Arial" pitchFamily="34" charset="0"/>
                <a:ea typeface="Tahoma" pitchFamily="34" charset="0"/>
                <a:cs typeface="Arial" pitchFamily="34" charset="0"/>
              </a:rPr>
              <a:t>KỸ NĂNG THĂM KHÁM THỰC </a:t>
            </a:r>
            <a:r>
              <a:rPr lang="en-US" sz="2800" b="1" dirty="0" smtClean="0">
                <a:solidFill>
                  <a:schemeClr val="bg1"/>
                </a:solidFill>
                <a:latin typeface="Arial" pitchFamily="34" charset="0"/>
                <a:ea typeface="Tahoma" pitchFamily="34" charset="0"/>
                <a:cs typeface="Arial" pitchFamily="34" charset="0"/>
              </a:rPr>
              <a:t>THỂ</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4.2. </a:t>
            </a:r>
            <a:r>
              <a:rPr lang="en-US" sz="2800" b="1" dirty="0" err="1" smtClean="0">
                <a:solidFill>
                  <a:schemeClr val="bg1"/>
                </a:solidFill>
                <a:latin typeface="Arial" pitchFamily="34" charset="0"/>
                <a:ea typeface="Tahoma" pitchFamily="34" charset="0"/>
                <a:cs typeface="Arial" pitchFamily="34" charset="0"/>
              </a:rPr>
              <a:t>Sờ</a:t>
            </a:r>
            <a:endParaRPr lang="en-US" sz="2800" b="1" dirty="0">
              <a:solidFill>
                <a:schemeClr val="bg1"/>
              </a:solidFill>
              <a:latin typeface="Arial" pitchFamily="34" charset="0"/>
              <a:ea typeface="Tahoma" pitchFamily="34" charset="0"/>
              <a:cs typeface="Arial" pitchFamily="34" charset="0"/>
            </a:endParaRPr>
          </a:p>
        </p:txBody>
      </p:sp>
      <p:sp>
        <p:nvSpPr>
          <p:cNvPr id="5" name="Content Placeholder 4"/>
          <p:cNvSpPr>
            <a:spLocks noGrp="1"/>
          </p:cNvSpPr>
          <p:nvPr>
            <p:ph sz="half" idx="1"/>
          </p:nvPr>
        </p:nvSpPr>
        <p:spPr>
          <a:xfrm>
            <a:off x="457200" y="1200151"/>
            <a:ext cx="4724400" cy="3394472"/>
          </a:xfrm>
        </p:spPr>
        <p:txBody>
          <a:bodyPr>
            <a:normAutofit lnSpcReduction="10000"/>
          </a:bodyPr>
          <a:lstStyle/>
          <a:p>
            <a:r>
              <a:rPr lang="en-US" b="1" dirty="0" err="1" smtClean="0">
                <a:solidFill>
                  <a:srgbClr val="0000FF"/>
                </a:solidFill>
              </a:rPr>
              <a:t>Sử</a:t>
            </a:r>
            <a:r>
              <a:rPr lang="en-US" b="1" dirty="0" smtClean="0">
                <a:solidFill>
                  <a:srgbClr val="0000FF"/>
                </a:solidFill>
              </a:rPr>
              <a:t> </a:t>
            </a:r>
            <a:r>
              <a:rPr lang="en-US" b="1" dirty="0" err="1" smtClean="0">
                <a:solidFill>
                  <a:srgbClr val="0000FF"/>
                </a:solidFill>
              </a:rPr>
              <a:t>dụng</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đầu</a:t>
            </a:r>
            <a:r>
              <a:rPr lang="en-US" b="1" dirty="0" smtClean="0">
                <a:solidFill>
                  <a:srgbClr val="0000FF"/>
                </a:solidFill>
              </a:rPr>
              <a:t> </a:t>
            </a:r>
            <a:r>
              <a:rPr lang="en-US" b="1" dirty="0" err="1" smtClean="0">
                <a:solidFill>
                  <a:srgbClr val="0000FF"/>
                </a:solidFill>
              </a:rPr>
              <a:t>ngón</a:t>
            </a:r>
            <a:r>
              <a:rPr lang="en-US" b="1" dirty="0" smtClean="0">
                <a:solidFill>
                  <a:srgbClr val="0000FF"/>
                </a:solidFill>
              </a:rPr>
              <a:t> </a:t>
            </a:r>
            <a:r>
              <a:rPr lang="en-US" b="1" dirty="0" err="1" smtClean="0">
                <a:solidFill>
                  <a:srgbClr val="0000FF"/>
                </a:solidFill>
              </a:rPr>
              <a:t>tay</a:t>
            </a:r>
            <a:r>
              <a:rPr lang="en-US" b="1" dirty="0" smtClean="0">
                <a:solidFill>
                  <a:srgbClr val="0000FF"/>
                </a:solidFill>
              </a:rPr>
              <a:t> </a:t>
            </a:r>
            <a:r>
              <a:rPr lang="en-US" b="1" dirty="0" err="1" smtClean="0">
                <a:solidFill>
                  <a:srgbClr val="0000FF"/>
                </a:solidFill>
              </a:rPr>
              <a:t>để</a:t>
            </a:r>
            <a:r>
              <a:rPr lang="en-US" b="1" dirty="0" smtClean="0">
                <a:solidFill>
                  <a:srgbClr val="0000FF"/>
                </a:solidFill>
              </a:rPr>
              <a:t> </a:t>
            </a:r>
            <a:r>
              <a:rPr lang="en-US" b="1" dirty="0" err="1" smtClean="0">
                <a:solidFill>
                  <a:srgbClr val="0000FF"/>
                </a:solidFill>
              </a:rPr>
              <a:t>ấn</a:t>
            </a:r>
            <a:r>
              <a:rPr lang="en-US" b="1" dirty="0" smtClean="0">
                <a:solidFill>
                  <a:srgbClr val="0000FF"/>
                </a:solidFill>
              </a:rPr>
              <a:t>, </a:t>
            </a:r>
            <a:r>
              <a:rPr lang="en-US" b="1" dirty="0" err="1" smtClean="0">
                <a:solidFill>
                  <a:srgbClr val="0000FF"/>
                </a:solidFill>
              </a:rPr>
              <a:t>nắn</a:t>
            </a:r>
            <a:r>
              <a:rPr lang="en-US" b="1" dirty="0" smtClean="0">
                <a:solidFill>
                  <a:srgbClr val="0000FF"/>
                </a:solidFill>
              </a:rPr>
              <a:t>, </a:t>
            </a:r>
            <a:r>
              <a:rPr lang="en-US" b="1" dirty="0" err="1" smtClean="0">
                <a:solidFill>
                  <a:srgbClr val="0000FF"/>
                </a:solidFill>
              </a:rPr>
              <a:t>sờ</a:t>
            </a:r>
            <a:r>
              <a:rPr lang="en-US" b="1" dirty="0">
                <a:solidFill>
                  <a:srgbClr val="0000FF"/>
                </a:solidFill>
              </a:rPr>
              <a:t> </a:t>
            </a:r>
            <a:r>
              <a:rPr lang="en-US" b="1" dirty="0" err="1" smtClean="0">
                <a:solidFill>
                  <a:srgbClr val="0000FF"/>
                </a:solidFill>
              </a:rPr>
              <a:t>lên</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bộ</a:t>
            </a:r>
            <a:r>
              <a:rPr lang="en-US" b="1" dirty="0" smtClean="0">
                <a:solidFill>
                  <a:srgbClr val="0000FF"/>
                </a:solidFill>
              </a:rPr>
              <a:t> </a:t>
            </a:r>
            <a:r>
              <a:rPr lang="en-US" b="1" dirty="0" err="1" smtClean="0">
                <a:solidFill>
                  <a:srgbClr val="0000FF"/>
                </a:solidFill>
              </a:rPr>
              <a:t>phận</a:t>
            </a:r>
            <a:r>
              <a:rPr lang="en-US" b="1" dirty="0" smtClean="0">
                <a:solidFill>
                  <a:srgbClr val="0000FF"/>
                </a:solidFill>
              </a:rPr>
              <a:t> </a:t>
            </a:r>
            <a:r>
              <a:rPr lang="en-US" b="1" dirty="0" err="1" smtClean="0">
                <a:solidFill>
                  <a:srgbClr val="0000FF"/>
                </a:solidFill>
              </a:rPr>
              <a:t>cơ</a:t>
            </a:r>
            <a:r>
              <a:rPr lang="en-US" b="1" dirty="0" smtClean="0">
                <a:solidFill>
                  <a:srgbClr val="0000FF"/>
                </a:solidFill>
              </a:rPr>
              <a:t> </a:t>
            </a:r>
            <a:r>
              <a:rPr lang="en-US" b="1" dirty="0" err="1" smtClean="0">
                <a:solidFill>
                  <a:srgbClr val="0000FF"/>
                </a:solidFill>
              </a:rPr>
              <a:t>thể</a:t>
            </a:r>
            <a:r>
              <a:rPr lang="en-US" b="1" dirty="0" smtClean="0">
                <a:solidFill>
                  <a:srgbClr val="0000FF"/>
                </a:solidFill>
              </a:rPr>
              <a:t>.</a:t>
            </a:r>
          </a:p>
          <a:p>
            <a:r>
              <a:rPr lang="en-US" b="1" dirty="0" err="1" smtClean="0">
                <a:solidFill>
                  <a:srgbClr val="0000FF"/>
                </a:solidFill>
              </a:rPr>
              <a:t>Đánh</a:t>
            </a:r>
            <a:r>
              <a:rPr lang="en-US" b="1" dirty="0" smtClean="0">
                <a:solidFill>
                  <a:srgbClr val="0000FF"/>
                </a:solidFill>
              </a:rPr>
              <a:t> </a:t>
            </a:r>
            <a:r>
              <a:rPr lang="en-US" b="1" dirty="0" err="1" smtClean="0">
                <a:solidFill>
                  <a:srgbClr val="0000FF"/>
                </a:solidFill>
              </a:rPr>
              <a:t>giá</a:t>
            </a:r>
            <a:r>
              <a:rPr lang="en-US" b="1" dirty="0" smtClean="0">
                <a:solidFill>
                  <a:srgbClr val="0000FF"/>
                </a:solidFill>
              </a:rPr>
              <a:t>: </a:t>
            </a:r>
          </a:p>
          <a:p>
            <a:pPr lvl="1"/>
            <a:r>
              <a:rPr lang="en-US" dirty="0" err="1">
                <a:solidFill>
                  <a:srgbClr val="0000FF"/>
                </a:solidFill>
              </a:rPr>
              <a:t>N</a:t>
            </a:r>
            <a:r>
              <a:rPr lang="en-US" dirty="0" err="1" smtClean="0">
                <a:solidFill>
                  <a:srgbClr val="0000FF"/>
                </a:solidFill>
              </a:rPr>
              <a:t>hiệt</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ẩm</a:t>
            </a:r>
            <a:r>
              <a:rPr lang="en-US" dirty="0" smtClean="0">
                <a:solidFill>
                  <a:srgbClr val="0000FF"/>
                </a:solidFill>
              </a:rPr>
              <a:t> </a:t>
            </a:r>
            <a:r>
              <a:rPr lang="en-US" dirty="0" err="1" smtClean="0">
                <a:solidFill>
                  <a:srgbClr val="0000FF"/>
                </a:solidFill>
              </a:rPr>
              <a:t>của</a:t>
            </a:r>
            <a:r>
              <a:rPr lang="en-US" dirty="0" smtClean="0">
                <a:solidFill>
                  <a:srgbClr val="0000FF"/>
                </a:solidFill>
              </a:rPr>
              <a:t> da</a:t>
            </a:r>
          </a:p>
          <a:p>
            <a:pPr lvl="1"/>
            <a:r>
              <a:rPr lang="en-US" dirty="0" err="1" smtClean="0">
                <a:solidFill>
                  <a:srgbClr val="0000FF"/>
                </a:solidFill>
              </a:rPr>
              <a:t>Độ</a:t>
            </a:r>
            <a:r>
              <a:rPr lang="en-US" dirty="0" smtClean="0">
                <a:solidFill>
                  <a:srgbClr val="0000FF"/>
                </a:solidFill>
              </a:rPr>
              <a:t> </a:t>
            </a:r>
            <a:r>
              <a:rPr lang="en-US" dirty="0" err="1" smtClean="0">
                <a:solidFill>
                  <a:srgbClr val="0000FF"/>
                </a:solidFill>
              </a:rPr>
              <a:t>đàn</a:t>
            </a:r>
            <a:r>
              <a:rPr lang="en-US" dirty="0" smtClean="0">
                <a:solidFill>
                  <a:srgbClr val="0000FF"/>
                </a:solidFill>
              </a:rPr>
              <a:t> </a:t>
            </a:r>
            <a:r>
              <a:rPr lang="en-US" dirty="0" err="1" smtClean="0">
                <a:solidFill>
                  <a:srgbClr val="0000FF"/>
                </a:solidFill>
              </a:rPr>
              <a:t>hồi</a:t>
            </a:r>
            <a:r>
              <a:rPr lang="en-US" dirty="0" smtClean="0">
                <a:solidFill>
                  <a:srgbClr val="0000FF"/>
                </a:solidFill>
              </a:rPr>
              <a:t> </a:t>
            </a:r>
            <a:r>
              <a:rPr lang="en-US" dirty="0" err="1" smtClean="0">
                <a:solidFill>
                  <a:srgbClr val="0000FF"/>
                </a:solidFill>
              </a:rPr>
              <a:t>của</a:t>
            </a:r>
            <a:r>
              <a:rPr lang="en-US" dirty="0" smtClean="0">
                <a:solidFill>
                  <a:srgbClr val="0000FF"/>
                </a:solidFill>
              </a:rPr>
              <a:t> da</a:t>
            </a:r>
          </a:p>
          <a:p>
            <a:pPr lvl="1"/>
            <a:r>
              <a:rPr lang="en-US" dirty="0" err="1" smtClean="0">
                <a:solidFill>
                  <a:srgbClr val="0000FF"/>
                </a:solidFill>
              </a:rPr>
              <a:t>Hạch</a:t>
            </a:r>
            <a:r>
              <a:rPr lang="en-US" dirty="0" smtClean="0">
                <a:solidFill>
                  <a:srgbClr val="0000FF"/>
                </a:solidFill>
              </a:rPr>
              <a:t>, </a:t>
            </a:r>
            <a:r>
              <a:rPr lang="en-US" dirty="0" err="1" smtClean="0">
                <a:solidFill>
                  <a:srgbClr val="0000FF"/>
                </a:solidFill>
              </a:rPr>
              <a:t>khối</a:t>
            </a:r>
            <a:r>
              <a:rPr lang="en-US" dirty="0" smtClean="0">
                <a:solidFill>
                  <a:srgbClr val="0000FF"/>
                </a:solidFill>
              </a:rPr>
              <a:t> u…</a:t>
            </a:r>
          </a:p>
          <a:p>
            <a:pPr lvl="1"/>
            <a:r>
              <a:rPr lang="en-US" dirty="0" err="1" smtClean="0">
                <a:solidFill>
                  <a:srgbClr val="0000FF"/>
                </a:solidFill>
              </a:rPr>
              <a:t>Đau</a:t>
            </a:r>
            <a:endParaRPr lang="en-US" dirty="0">
              <a:solidFill>
                <a:srgbClr val="0000FF"/>
              </a:solidFill>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17</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28379" y="7196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5751244" y="1092037"/>
            <a:ext cx="2935556" cy="1911887"/>
          </a:xfrm>
          <a:prstGeom prst="rect">
            <a:avLst/>
          </a:prstGeom>
        </p:spPr>
      </p:pic>
      <p:pic>
        <p:nvPicPr>
          <p:cNvPr id="3076" name="Picture 4" descr="Siêu âm hạch cổ có ý nghĩa gì trong chẩn đoán, thăm khám bệnh ..."/>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632933" y="3140846"/>
            <a:ext cx="3172177" cy="178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48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4</a:t>
            </a:r>
            <a:r>
              <a:rPr lang="en-US" sz="2800" b="1" dirty="0" smtClean="0">
                <a:solidFill>
                  <a:schemeClr val="bg1"/>
                </a:solidFill>
                <a:latin typeface="Arial" pitchFamily="34" charset="0"/>
                <a:ea typeface="Tahoma" pitchFamily="34" charset="0"/>
                <a:cs typeface="Arial" pitchFamily="34" charset="0"/>
              </a:rPr>
              <a:t>. </a:t>
            </a:r>
            <a:r>
              <a:rPr lang="en-US" sz="2800" b="1" dirty="0">
                <a:solidFill>
                  <a:schemeClr val="bg1"/>
                </a:solidFill>
                <a:latin typeface="Arial" pitchFamily="34" charset="0"/>
                <a:ea typeface="Tahoma" pitchFamily="34" charset="0"/>
                <a:cs typeface="Arial" pitchFamily="34" charset="0"/>
              </a:rPr>
              <a:t>KỸ NĂNG THĂM KHÁM THỰC THỂ</a:t>
            </a:r>
            <a:r>
              <a:rPr lang="en-US" sz="2800" b="1" dirty="0" smtClean="0">
                <a:solidFill>
                  <a:schemeClr val="bg1"/>
                </a:solidFill>
                <a:latin typeface="Arial" pitchFamily="34" charset="0"/>
                <a:ea typeface="Tahoma" pitchFamily="34" charset="0"/>
                <a:cs typeface="Arial" pitchFamily="34" charset="0"/>
              </a:rPr>
              <a:t/>
            </a:r>
            <a:br>
              <a:rPr lang="en-US" sz="2800" b="1" dirty="0" smtClean="0">
                <a:solidFill>
                  <a:schemeClr val="bg1"/>
                </a:solidFill>
                <a:latin typeface="Arial" pitchFamily="34" charset="0"/>
                <a:ea typeface="Tahoma" pitchFamily="34" charset="0"/>
                <a:cs typeface="Arial" pitchFamily="34" charset="0"/>
              </a:rPr>
            </a:br>
            <a:r>
              <a:rPr lang="en-US" sz="2800" b="1" dirty="0">
                <a:solidFill>
                  <a:schemeClr val="bg1"/>
                </a:solidFill>
                <a:latin typeface="Arial" pitchFamily="34" charset="0"/>
                <a:ea typeface="Tahoma" pitchFamily="34" charset="0"/>
                <a:cs typeface="Arial" pitchFamily="34" charset="0"/>
              </a:rPr>
              <a:t>4</a:t>
            </a:r>
            <a:r>
              <a:rPr lang="en-US" sz="2800" b="1" dirty="0" smtClean="0">
                <a:solidFill>
                  <a:schemeClr val="bg1"/>
                </a:solidFill>
                <a:latin typeface="Arial" pitchFamily="34" charset="0"/>
                <a:ea typeface="Tahoma" pitchFamily="34" charset="0"/>
                <a:cs typeface="Arial" pitchFamily="34" charset="0"/>
              </a:rPr>
              <a:t>.3. </a:t>
            </a:r>
            <a:r>
              <a:rPr lang="en-US" sz="2800" b="1" dirty="0" err="1" smtClean="0">
                <a:solidFill>
                  <a:schemeClr val="bg1"/>
                </a:solidFill>
                <a:latin typeface="Arial" pitchFamily="34" charset="0"/>
                <a:ea typeface="Tahoma" pitchFamily="34" charset="0"/>
                <a:cs typeface="Arial" pitchFamily="34" charset="0"/>
              </a:rPr>
              <a:t>Nghe</a:t>
            </a:r>
            <a:endParaRPr lang="en-US" sz="2800" b="1" dirty="0">
              <a:solidFill>
                <a:schemeClr val="bg1"/>
              </a:solidFill>
              <a:latin typeface="Arial" pitchFamily="34" charset="0"/>
              <a:ea typeface="Tahoma" pitchFamily="34" charset="0"/>
              <a:cs typeface="Arial" pitchFamily="34" charset="0"/>
            </a:endParaRPr>
          </a:p>
        </p:txBody>
      </p:sp>
      <p:sp>
        <p:nvSpPr>
          <p:cNvPr id="5" name="Content Placeholder 4"/>
          <p:cNvSpPr>
            <a:spLocks noGrp="1"/>
          </p:cNvSpPr>
          <p:nvPr>
            <p:ph sz="half" idx="1"/>
          </p:nvPr>
        </p:nvSpPr>
        <p:spPr>
          <a:xfrm>
            <a:off x="228600" y="1200150"/>
            <a:ext cx="5105400" cy="3721080"/>
          </a:xfrm>
        </p:spPr>
        <p:txBody>
          <a:bodyPr>
            <a:normAutofit/>
          </a:bodyPr>
          <a:lstStyle/>
          <a:p>
            <a:pPr>
              <a:buFont typeface="Wingdings" panose="05000000000000000000" pitchFamily="2" charset="2"/>
              <a:buChar char="ü"/>
            </a:pPr>
            <a:r>
              <a:rPr lang="en-US" dirty="0" err="1" smtClean="0">
                <a:solidFill>
                  <a:srgbClr val="0000FF"/>
                </a:solidFill>
                <a:latin typeface="Arial" panose="020B0604020202020204" pitchFamily="34" charset="0"/>
                <a:cs typeface="Arial" panose="020B0604020202020204" pitchFamily="34" charset="0"/>
              </a:rPr>
              <a:t>Dùng</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ống</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nghe</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để</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nghe</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các</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âm</a:t>
            </a:r>
            <a:r>
              <a:rPr lang="en-US" dirty="0" smtClean="0">
                <a:solidFill>
                  <a:srgbClr val="0000FF"/>
                </a:solidFill>
                <a:latin typeface="Arial" panose="020B0604020202020204" pitchFamily="34" charset="0"/>
                <a:cs typeface="Arial" panose="020B0604020202020204" pitchFamily="34" charset="0"/>
              </a:rPr>
              <a:t> do </a:t>
            </a:r>
            <a:r>
              <a:rPr lang="en-US" dirty="0" err="1" smtClean="0">
                <a:solidFill>
                  <a:srgbClr val="0000FF"/>
                </a:solidFill>
                <a:latin typeface="Arial" panose="020B0604020202020204" pitchFamily="34" charset="0"/>
                <a:cs typeface="Arial" panose="020B0604020202020204" pitchFamily="34" charset="0"/>
              </a:rPr>
              <a:t>các</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cơ</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quan</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trong</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cơ</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thể</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phát</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ra</a:t>
            </a:r>
            <a:r>
              <a:rPr lang="en-US" dirty="0" smtClean="0">
                <a:solidFill>
                  <a:srgbClr val="0000FF"/>
                </a:solidFill>
                <a:latin typeface="Arial" panose="020B0604020202020204" pitchFamily="34" charset="0"/>
                <a:cs typeface="Arial" panose="020B0604020202020204" pitchFamily="34" charset="0"/>
              </a:rPr>
              <a:t>:</a:t>
            </a:r>
          </a:p>
          <a:p>
            <a:r>
              <a:rPr lang="en-US" dirty="0" err="1" smtClean="0">
                <a:solidFill>
                  <a:srgbClr val="0000FF"/>
                </a:solidFill>
                <a:latin typeface="Arial" panose="020B0604020202020204" pitchFamily="34" charset="0"/>
                <a:cs typeface="Arial" panose="020B0604020202020204" pitchFamily="34" charset="0"/>
              </a:rPr>
              <a:t>Các</a:t>
            </a:r>
            <a:r>
              <a:rPr lang="en-US" dirty="0" smtClean="0">
                <a:solidFill>
                  <a:srgbClr val="0000FF"/>
                </a:solidFill>
                <a:latin typeface="Arial" panose="020B0604020202020204" pitchFamily="34" charset="0"/>
                <a:cs typeface="Arial" panose="020B0604020202020204" pitchFamily="34" charset="0"/>
              </a:rPr>
              <a:t> ổ van </a:t>
            </a:r>
            <a:r>
              <a:rPr lang="en-US" dirty="0" err="1" smtClean="0">
                <a:solidFill>
                  <a:srgbClr val="0000FF"/>
                </a:solidFill>
                <a:latin typeface="Arial" panose="020B0604020202020204" pitchFamily="34" charset="0"/>
                <a:cs typeface="Arial" panose="020B0604020202020204" pitchFamily="34" charset="0"/>
              </a:rPr>
              <a:t>tim</a:t>
            </a:r>
            <a:endParaRPr lang="en-US" dirty="0" smtClean="0">
              <a:solidFill>
                <a:srgbClr val="0000FF"/>
              </a:solidFill>
              <a:latin typeface="Arial" panose="020B0604020202020204" pitchFamily="34" charset="0"/>
              <a:cs typeface="Arial" panose="020B0604020202020204" pitchFamily="34" charset="0"/>
            </a:endParaRPr>
          </a:p>
          <a:p>
            <a:r>
              <a:rPr lang="en-US" dirty="0" err="1" smtClean="0">
                <a:solidFill>
                  <a:srgbClr val="0000FF"/>
                </a:solidFill>
                <a:latin typeface="Arial" panose="020B0604020202020204" pitchFamily="34" charset="0"/>
                <a:cs typeface="Arial" panose="020B0604020202020204" pitchFamily="34" charset="0"/>
              </a:rPr>
              <a:t>Mạch</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máu</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lớn</a:t>
            </a:r>
            <a:r>
              <a:rPr lang="en-US" dirty="0" smtClean="0">
                <a:solidFill>
                  <a:srgbClr val="0000FF"/>
                </a:solidFill>
                <a:latin typeface="Arial" panose="020B0604020202020204" pitchFamily="34" charset="0"/>
                <a:cs typeface="Arial" panose="020B0604020202020204" pitchFamily="34" charset="0"/>
              </a:rPr>
              <a:t>: HA</a:t>
            </a:r>
          </a:p>
          <a:p>
            <a:r>
              <a:rPr lang="en-US" dirty="0" err="1" smtClean="0">
                <a:solidFill>
                  <a:srgbClr val="0000FF"/>
                </a:solidFill>
                <a:latin typeface="Arial" panose="020B0604020202020204" pitchFamily="34" charset="0"/>
                <a:cs typeface="Arial" panose="020B0604020202020204" pitchFamily="34" charset="0"/>
              </a:rPr>
              <a:t>Rì</a:t>
            </a:r>
            <a:r>
              <a:rPr lang="en-US" dirty="0" smtClean="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rào</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phế</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nang</a:t>
            </a:r>
            <a:endParaRPr lang="en-US" dirty="0">
              <a:solidFill>
                <a:srgbClr val="0000FF"/>
              </a:solidFill>
              <a:latin typeface="Arial" panose="020B0604020202020204" pitchFamily="34" charset="0"/>
              <a:cs typeface="Arial" panose="020B0604020202020204" pitchFamily="34" charset="0"/>
            </a:endParaRPr>
          </a:p>
          <a:p>
            <a:r>
              <a:rPr lang="en-US" dirty="0" err="1">
                <a:solidFill>
                  <a:srgbClr val="0000FF"/>
                </a:solidFill>
                <a:latin typeface="Arial" panose="020B0604020202020204" pitchFamily="34" charset="0"/>
                <a:cs typeface="Arial" panose="020B0604020202020204" pitchFamily="34" charset="0"/>
              </a:rPr>
              <a:t>Nhu</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động</a:t>
            </a:r>
            <a:r>
              <a:rPr lang="en-US" dirty="0">
                <a:solidFill>
                  <a:srgbClr val="0000FF"/>
                </a:solidFill>
                <a:latin typeface="Arial" panose="020B0604020202020204" pitchFamily="34" charset="0"/>
                <a:cs typeface="Arial" panose="020B0604020202020204" pitchFamily="34" charset="0"/>
              </a:rPr>
              <a:t> </a:t>
            </a:r>
            <a:r>
              <a:rPr lang="en-US" dirty="0" err="1">
                <a:solidFill>
                  <a:srgbClr val="0000FF"/>
                </a:solidFill>
                <a:latin typeface="Arial" panose="020B0604020202020204" pitchFamily="34" charset="0"/>
                <a:cs typeface="Arial" panose="020B0604020202020204" pitchFamily="34" charset="0"/>
              </a:rPr>
              <a:t>ruột</a:t>
            </a:r>
            <a:endParaRPr lang="en-US" dirty="0">
              <a:solidFill>
                <a:srgbClr val="0000FF"/>
              </a:solidFill>
              <a:latin typeface="Arial" panose="020B0604020202020204" pitchFamily="34" charset="0"/>
              <a:cs typeface="Arial" panose="020B0604020202020204" pitchFamily="34" charset="0"/>
            </a:endParaRPr>
          </a:p>
          <a:p>
            <a:endParaRPr lang="en-US" dirty="0">
              <a:solidFill>
                <a:srgbClr val="0000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18</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73338" y="12276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88900" y="122766"/>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Content Placeholder 8"/>
          <p:cNvPicPr>
            <a:picLocks noGrp="1" noChangeAspect="1"/>
          </p:cNvPicPr>
          <p:nvPr>
            <p:ph sz="half" idx="2"/>
          </p:nvPr>
        </p:nvPicPr>
        <p:blipFill>
          <a:blip r:embed="rId4"/>
          <a:stretch>
            <a:fillRect/>
          </a:stretch>
        </p:blipFill>
        <p:spPr>
          <a:xfrm>
            <a:off x="5416307" y="840245"/>
            <a:ext cx="3235966" cy="2019300"/>
          </a:xfrm>
          <a:prstGeom prst="rect">
            <a:avLst/>
          </a:prstGeom>
        </p:spPr>
      </p:pic>
      <p:pic>
        <p:nvPicPr>
          <p:cNvPr id="10" name="Picture 9"/>
          <p:cNvPicPr>
            <a:picLocks noChangeAspect="1"/>
          </p:cNvPicPr>
          <p:nvPr/>
        </p:nvPicPr>
        <p:blipFill>
          <a:blip r:embed="rId5"/>
          <a:stretch>
            <a:fillRect/>
          </a:stretch>
        </p:blipFill>
        <p:spPr>
          <a:xfrm>
            <a:off x="5486401" y="3166482"/>
            <a:ext cx="3139714" cy="1677968"/>
          </a:xfrm>
          <a:prstGeom prst="rect">
            <a:avLst/>
          </a:prstGeom>
        </p:spPr>
      </p:pic>
      <p:sp>
        <p:nvSpPr>
          <p:cNvPr id="12" name="TextBox 11"/>
          <p:cNvSpPr txBox="1"/>
          <p:nvPr/>
        </p:nvSpPr>
        <p:spPr>
          <a:xfrm>
            <a:off x="6172380" y="4849673"/>
            <a:ext cx="2041010" cy="307777"/>
          </a:xfrm>
          <a:prstGeom prst="rect">
            <a:avLst/>
          </a:prstGeom>
          <a:solidFill>
            <a:srgbClr val="FFFF00"/>
          </a:solidFill>
        </p:spPr>
        <p:txBody>
          <a:bodyPr wrap="square" rtlCol="0">
            <a:spAutoFit/>
          </a:bodyPr>
          <a:lstStyle/>
          <a:p>
            <a:pPr algn="ctr"/>
            <a:r>
              <a:rPr lang="en-US" sz="1400" b="1" dirty="0" err="1" smtClean="0">
                <a:solidFill>
                  <a:srgbClr val="0000FF"/>
                </a:solidFill>
                <a:latin typeface="Arial" panose="020B0604020202020204" pitchFamily="34" charset="0"/>
                <a:cs typeface="Arial" panose="020B0604020202020204" pitchFamily="34" charset="0"/>
              </a:rPr>
              <a:t>Nghe</a:t>
            </a:r>
            <a:r>
              <a:rPr lang="en-US" sz="1400" b="1" dirty="0" smtClean="0">
                <a:solidFill>
                  <a:srgbClr val="0000FF"/>
                </a:solidFill>
                <a:latin typeface="Arial" panose="020B0604020202020204" pitchFamily="34" charset="0"/>
                <a:cs typeface="Arial" panose="020B0604020202020204" pitchFamily="34" charset="0"/>
              </a:rPr>
              <a:t> </a:t>
            </a:r>
            <a:r>
              <a:rPr lang="en-US" sz="1400" b="1" dirty="0" err="1" smtClean="0">
                <a:solidFill>
                  <a:srgbClr val="0000FF"/>
                </a:solidFill>
                <a:latin typeface="Arial" panose="020B0604020202020204" pitchFamily="34" charset="0"/>
                <a:cs typeface="Arial" panose="020B0604020202020204" pitchFamily="34" charset="0"/>
              </a:rPr>
              <a:t>nhu</a:t>
            </a:r>
            <a:r>
              <a:rPr lang="en-US" sz="1400" b="1" dirty="0" smtClean="0">
                <a:solidFill>
                  <a:srgbClr val="0000FF"/>
                </a:solidFill>
                <a:latin typeface="Arial" panose="020B0604020202020204" pitchFamily="34" charset="0"/>
                <a:cs typeface="Arial" panose="020B0604020202020204" pitchFamily="34" charset="0"/>
              </a:rPr>
              <a:t> </a:t>
            </a:r>
            <a:r>
              <a:rPr lang="en-US" sz="1400" b="1" dirty="0" err="1" smtClean="0">
                <a:solidFill>
                  <a:srgbClr val="0000FF"/>
                </a:solidFill>
                <a:latin typeface="Arial" panose="020B0604020202020204" pitchFamily="34" charset="0"/>
                <a:cs typeface="Arial" panose="020B0604020202020204" pitchFamily="34" charset="0"/>
              </a:rPr>
              <a:t>động</a:t>
            </a:r>
            <a:r>
              <a:rPr lang="en-US" sz="1400" b="1" dirty="0" smtClean="0">
                <a:solidFill>
                  <a:srgbClr val="0000FF"/>
                </a:solidFill>
                <a:latin typeface="Arial" panose="020B0604020202020204" pitchFamily="34" charset="0"/>
                <a:cs typeface="Arial" panose="020B0604020202020204" pitchFamily="34" charset="0"/>
              </a:rPr>
              <a:t> </a:t>
            </a:r>
            <a:r>
              <a:rPr lang="en-US" sz="1400" b="1" dirty="0" err="1" smtClean="0">
                <a:solidFill>
                  <a:srgbClr val="0000FF"/>
                </a:solidFill>
                <a:latin typeface="Arial" panose="020B0604020202020204" pitchFamily="34" charset="0"/>
                <a:cs typeface="Arial" panose="020B0604020202020204" pitchFamily="34" charset="0"/>
              </a:rPr>
              <a:t>ruột</a:t>
            </a:r>
            <a:endParaRPr lang="en-US" sz="14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477000" y="2884001"/>
            <a:ext cx="1431771" cy="307777"/>
          </a:xfrm>
          <a:prstGeom prst="rect">
            <a:avLst/>
          </a:prstGeom>
          <a:solidFill>
            <a:srgbClr val="FFFF00"/>
          </a:solidFill>
        </p:spPr>
        <p:txBody>
          <a:bodyPr wrap="square" rtlCol="0">
            <a:spAutoFit/>
          </a:bodyPr>
          <a:lstStyle/>
          <a:p>
            <a:pPr algn="ctr"/>
            <a:r>
              <a:rPr lang="en-US" sz="1400" b="1" dirty="0" err="1" smtClean="0">
                <a:solidFill>
                  <a:srgbClr val="0000FF"/>
                </a:solidFill>
                <a:latin typeface="Arial" panose="020B0604020202020204" pitchFamily="34" charset="0"/>
                <a:cs typeface="Arial" panose="020B0604020202020204" pitchFamily="34" charset="0"/>
              </a:rPr>
              <a:t>Nghe</a:t>
            </a:r>
            <a:r>
              <a:rPr lang="en-US" sz="1400" b="1" dirty="0" smtClean="0">
                <a:solidFill>
                  <a:srgbClr val="0000FF"/>
                </a:solidFill>
                <a:latin typeface="Arial" panose="020B0604020202020204" pitchFamily="34" charset="0"/>
                <a:cs typeface="Arial" panose="020B0604020202020204" pitchFamily="34" charset="0"/>
              </a:rPr>
              <a:t> </a:t>
            </a:r>
            <a:r>
              <a:rPr lang="en-US" sz="1400" b="1" dirty="0" err="1" smtClean="0">
                <a:solidFill>
                  <a:srgbClr val="0000FF"/>
                </a:solidFill>
                <a:latin typeface="Arial" panose="020B0604020202020204" pitchFamily="34" charset="0"/>
                <a:cs typeface="Arial" panose="020B0604020202020204" pitchFamily="34" charset="0"/>
              </a:rPr>
              <a:t>tim</a:t>
            </a:r>
            <a:endParaRPr lang="en-US" sz="1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53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4</a:t>
            </a:r>
            <a:r>
              <a:rPr lang="en-US" sz="2800" b="1" dirty="0" smtClean="0">
                <a:solidFill>
                  <a:schemeClr val="bg1"/>
                </a:solidFill>
                <a:latin typeface="Arial" pitchFamily="34" charset="0"/>
                <a:ea typeface="Tahoma" pitchFamily="34" charset="0"/>
                <a:cs typeface="Arial" pitchFamily="34" charset="0"/>
              </a:rPr>
              <a:t>. KỸ NĂNG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a:solidFill>
                  <a:schemeClr val="bg1"/>
                </a:solidFill>
                <a:latin typeface="Arial" pitchFamily="34" charset="0"/>
                <a:ea typeface="Tahoma" pitchFamily="34" charset="0"/>
                <a:cs typeface="Arial" pitchFamily="34" charset="0"/>
              </a:rPr>
              <a:t>4</a:t>
            </a:r>
            <a:r>
              <a:rPr lang="en-US" sz="2800" b="1" dirty="0" smtClean="0">
                <a:solidFill>
                  <a:schemeClr val="bg1"/>
                </a:solidFill>
                <a:latin typeface="Arial" pitchFamily="34" charset="0"/>
                <a:ea typeface="Tahoma" pitchFamily="34" charset="0"/>
                <a:cs typeface="Arial" pitchFamily="34" charset="0"/>
              </a:rPr>
              <a:t>.4. </a:t>
            </a:r>
            <a:r>
              <a:rPr lang="en-US" sz="2800" b="1" dirty="0" err="1" smtClean="0">
                <a:solidFill>
                  <a:schemeClr val="bg1"/>
                </a:solidFill>
                <a:latin typeface="Arial" pitchFamily="34" charset="0"/>
                <a:ea typeface="Tahoma" pitchFamily="34" charset="0"/>
                <a:cs typeface="Arial" pitchFamily="34" charset="0"/>
              </a:rPr>
              <a:t>Ngửi</a:t>
            </a:r>
            <a:endParaRPr lang="en-US" sz="2800" b="1" dirty="0">
              <a:solidFill>
                <a:schemeClr val="bg1"/>
              </a:solidFill>
              <a:latin typeface="Arial" pitchFamily="34" charset="0"/>
              <a:ea typeface="Tahoma" pitchFamily="34" charset="0"/>
              <a:cs typeface="Arial" pitchFamily="34" charset="0"/>
            </a:endParaRPr>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en-US" dirty="0" err="1" smtClean="0">
                <a:solidFill>
                  <a:srgbClr val="0000FF"/>
                </a:solidFill>
              </a:rPr>
              <a:t>Ngộ</a:t>
            </a:r>
            <a:r>
              <a:rPr lang="en-US" dirty="0" smtClean="0">
                <a:solidFill>
                  <a:srgbClr val="0000FF"/>
                </a:solidFill>
              </a:rPr>
              <a:t> </a:t>
            </a:r>
            <a:r>
              <a:rPr lang="en-US" dirty="0" err="1" smtClean="0">
                <a:solidFill>
                  <a:srgbClr val="0000FF"/>
                </a:solidFill>
              </a:rPr>
              <a:t>độc</a:t>
            </a:r>
            <a:r>
              <a:rPr lang="en-US" dirty="0" smtClean="0">
                <a:solidFill>
                  <a:srgbClr val="0000FF"/>
                </a:solidFill>
              </a:rPr>
              <a:t> </a:t>
            </a:r>
            <a:r>
              <a:rPr lang="en-US" dirty="0" err="1" smtClean="0">
                <a:solidFill>
                  <a:srgbClr val="0000FF"/>
                </a:solidFill>
              </a:rPr>
              <a:t>rượu</a:t>
            </a:r>
            <a:r>
              <a:rPr lang="en-US" dirty="0" smtClean="0">
                <a:solidFill>
                  <a:srgbClr val="0000FF"/>
                </a:solidFill>
              </a:rPr>
              <a:t>: </a:t>
            </a:r>
            <a:r>
              <a:rPr lang="en-US" dirty="0" err="1" smtClean="0">
                <a:solidFill>
                  <a:srgbClr val="0000FF"/>
                </a:solidFill>
              </a:rPr>
              <a:t>Hơi</a:t>
            </a:r>
            <a:r>
              <a:rPr lang="en-US" dirty="0" smtClean="0">
                <a:solidFill>
                  <a:srgbClr val="0000FF"/>
                </a:solidFill>
              </a:rPr>
              <a:t> </a:t>
            </a:r>
            <a:r>
              <a:rPr lang="en-US" dirty="0" err="1" smtClean="0">
                <a:solidFill>
                  <a:srgbClr val="0000FF"/>
                </a:solidFill>
              </a:rPr>
              <a:t>thở</a:t>
            </a:r>
            <a:r>
              <a:rPr lang="en-US" dirty="0" smtClean="0">
                <a:solidFill>
                  <a:srgbClr val="0000FF"/>
                </a:solidFill>
              </a:rPr>
              <a:t> </a:t>
            </a:r>
            <a:r>
              <a:rPr lang="en-US" dirty="0" err="1" smtClean="0">
                <a:solidFill>
                  <a:srgbClr val="0000FF"/>
                </a:solidFill>
              </a:rPr>
              <a:t>có</a:t>
            </a:r>
            <a:r>
              <a:rPr lang="en-US" dirty="0" smtClean="0">
                <a:solidFill>
                  <a:srgbClr val="0000FF"/>
                </a:solidFill>
              </a:rPr>
              <a:t> </a:t>
            </a:r>
            <a:r>
              <a:rPr lang="en-US" dirty="0" err="1" smtClean="0">
                <a:solidFill>
                  <a:srgbClr val="0000FF"/>
                </a:solidFill>
              </a:rPr>
              <a:t>mùi</a:t>
            </a:r>
            <a:r>
              <a:rPr lang="en-US" dirty="0" smtClean="0">
                <a:solidFill>
                  <a:srgbClr val="0000FF"/>
                </a:solidFill>
              </a:rPr>
              <a:t> ethanol</a:t>
            </a:r>
          </a:p>
          <a:p>
            <a:pPr>
              <a:buFont typeface="Wingdings" panose="05000000000000000000" pitchFamily="2" charset="2"/>
              <a:buChar char="ü"/>
            </a:pPr>
            <a:r>
              <a:rPr lang="en-US" dirty="0" err="1" smtClean="0">
                <a:solidFill>
                  <a:srgbClr val="0000FF"/>
                </a:solidFill>
              </a:rPr>
              <a:t>Hôn</a:t>
            </a:r>
            <a:r>
              <a:rPr lang="en-US" dirty="0" smtClean="0">
                <a:solidFill>
                  <a:srgbClr val="0000FF"/>
                </a:solidFill>
              </a:rPr>
              <a:t> </a:t>
            </a:r>
            <a:r>
              <a:rPr lang="en-US" dirty="0" err="1" smtClean="0">
                <a:solidFill>
                  <a:srgbClr val="0000FF"/>
                </a:solidFill>
              </a:rPr>
              <a:t>mê</a:t>
            </a:r>
            <a:r>
              <a:rPr lang="en-US" dirty="0" smtClean="0">
                <a:solidFill>
                  <a:srgbClr val="0000FF"/>
                </a:solidFill>
              </a:rPr>
              <a:t> </a:t>
            </a:r>
            <a:r>
              <a:rPr lang="en-US" dirty="0" err="1" smtClean="0">
                <a:solidFill>
                  <a:srgbClr val="0000FF"/>
                </a:solidFill>
              </a:rPr>
              <a:t>gan</a:t>
            </a:r>
            <a:r>
              <a:rPr lang="en-US" dirty="0" smtClean="0">
                <a:solidFill>
                  <a:srgbClr val="0000FF"/>
                </a:solidFill>
              </a:rPr>
              <a:t>: </a:t>
            </a:r>
            <a:r>
              <a:rPr lang="en-US" dirty="0" err="1" smtClean="0">
                <a:solidFill>
                  <a:srgbClr val="0000FF"/>
                </a:solidFill>
              </a:rPr>
              <a:t>Hơi</a:t>
            </a:r>
            <a:r>
              <a:rPr lang="en-US" dirty="0" smtClean="0">
                <a:solidFill>
                  <a:srgbClr val="0000FF"/>
                </a:solidFill>
              </a:rPr>
              <a:t> </a:t>
            </a:r>
            <a:r>
              <a:rPr lang="en-US" dirty="0" err="1" smtClean="0">
                <a:solidFill>
                  <a:srgbClr val="0000FF"/>
                </a:solidFill>
              </a:rPr>
              <a:t>thở</a:t>
            </a:r>
            <a:r>
              <a:rPr lang="en-US" dirty="0" smtClean="0">
                <a:solidFill>
                  <a:srgbClr val="0000FF"/>
                </a:solidFill>
              </a:rPr>
              <a:t> </a:t>
            </a:r>
            <a:r>
              <a:rPr lang="en-US" dirty="0" err="1" smtClean="0">
                <a:solidFill>
                  <a:srgbClr val="0000FF"/>
                </a:solidFill>
              </a:rPr>
              <a:t>có</a:t>
            </a:r>
            <a:r>
              <a:rPr lang="en-US" dirty="0" smtClean="0">
                <a:solidFill>
                  <a:srgbClr val="0000FF"/>
                </a:solidFill>
              </a:rPr>
              <a:t> </a:t>
            </a:r>
            <a:r>
              <a:rPr lang="en-US" dirty="0" err="1" smtClean="0">
                <a:solidFill>
                  <a:srgbClr val="0000FF"/>
                </a:solidFill>
              </a:rPr>
              <a:t>mùi</a:t>
            </a:r>
            <a:r>
              <a:rPr lang="en-US" dirty="0" smtClean="0">
                <a:solidFill>
                  <a:srgbClr val="0000FF"/>
                </a:solidFill>
              </a:rPr>
              <a:t> </a:t>
            </a:r>
            <a:r>
              <a:rPr lang="en-US" dirty="0" err="1" smtClean="0">
                <a:solidFill>
                  <a:srgbClr val="0000FF"/>
                </a:solidFill>
              </a:rPr>
              <a:t>Ceton</a:t>
            </a:r>
            <a:r>
              <a:rPr lang="en-US" dirty="0" smtClean="0">
                <a:solidFill>
                  <a:srgbClr val="0000FF"/>
                </a:solidFill>
              </a:rPr>
              <a:t>.</a:t>
            </a:r>
          </a:p>
          <a:p>
            <a:pPr>
              <a:buFont typeface="Wingdings" panose="05000000000000000000" pitchFamily="2" charset="2"/>
              <a:buChar char="ü"/>
            </a:pPr>
            <a:r>
              <a:rPr lang="en-US" dirty="0" err="1" smtClean="0">
                <a:solidFill>
                  <a:srgbClr val="0000FF"/>
                </a:solidFill>
              </a:rPr>
              <a:t>Ngộ</a:t>
            </a:r>
            <a:r>
              <a:rPr lang="en-US" dirty="0" smtClean="0">
                <a:solidFill>
                  <a:srgbClr val="0000FF"/>
                </a:solidFill>
              </a:rPr>
              <a:t> </a:t>
            </a:r>
            <a:r>
              <a:rPr lang="en-US" dirty="0" err="1" smtClean="0">
                <a:solidFill>
                  <a:srgbClr val="0000FF"/>
                </a:solidFill>
              </a:rPr>
              <a:t>độc</a:t>
            </a:r>
            <a:r>
              <a:rPr lang="en-US" dirty="0" smtClean="0">
                <a:solidFill>
                  <a:srgbClr val="0000FF"/>
                </a:solidFill>
              </a:rPr>
              <a:t> </a:t>
            </a:r>
            <a:r>
              <a:rPr lang="en-US" dirty="0" err="1" smtClean="0">
                <a:solidFill>
                  <a:srgbClr val="0000FF"/>
                </a:solidFill>
              </a:rPr>
              <a:t>Phospho</a:t>
            </a:r>
            <a:r>
              <a:rPr lang="en-US" dirty="0" smtClean="0">
                <a:solidFill>
                  <a:srgbClr val="0000FF"/>
                </a:solidFill>
              </a:rPr>
              <a:t> </a:t>
            </a:r>
            <a:r>
              <a:rPr lang="en-US" dirty="0" err="1" smtClean="0">
                <a:solidFill>
                  <a:srgbClr val="0000FF"/>
                </a:solidFill>
              </a:rPr>
              <a:t>hữu</a:t>
            </a:r>
            <a:r>
              <a:rPr lang="en-US" dirty="0" smtClean="0">
                <a:solidFill>
                  <a:srgbClr val="0000FF"/>
                </a:solidFill>
              </a:rPr>
              <a:t> </a:t>
            </a:r>
            <a:r>
              <a:rPr lang="en-US" dirty="0" err="1" smtClean="0">
                <a:solidFill>
                  <a:srgbClr val="0000FF"/>
                </a:solidFill>
              </a:rPr>
              <a:t>cơ</a:t>
            </a:r>
            <a:r>
              <a:rPr lang="en-US" dirty="0" smtClean="0">
                <a:solidFill>
                  <a:srgbClr val="0000FF"/>
                </a:solidFill>
              </a:rPr>
              <a:t>: </a:t>
            </a:r>
            <a:r>
              <a:rPr lang="en-US" dirty="0" err="1" smtClean="0">
                <a:solidFill>
                  <a:srgbClr val="0000FF"/>
                </a:solidFill>
              </a:rPr>
              <a:t>hơi</a:t>
            </a:r>
            <a:r>
              <a:rPr lang="en-US" dirty="0" smtClean="0">
                <a:solidFill>
                  <a:srgbClr val="0000FF"/>
                </a:solidFill>
              </a:rPr>
              <a:t> </a:t>
            </a:r>
            <a:r>
              <a:rPr lang="en-US" dirty="0" err="1" smtClean="0">
                <a:solidFill>
                  <a:srgbClr val="0000FF"/>
                </a:solidFill>
              </a:rPr>
              <a:t>thở</a:t>
            </a:r>
            <a:r>
              <a:rPr lang="en-US" dirty="0" smtClean="0">
                <a:solidFill>
                  <a:srgbClr val="0000FF"/>
                </a:solidFill>
              </a:rPr>
              <a:t> </a:t>
            </a:r>
            <a:r>
              <a:rPr lang="en-US" dirty="0" err="1" smtClean="0">
                <a:solidFill>
                  <a:srgbClr val="0000FF"/>
                </a:solidFill>
              </a:rPr>
              <a:t>có</a:t>
            </a:r>
            <a:r>
              <a:rPr lang="en-US" dirty="0" smtClean="0">
                <a:solidFill>
                  <a:srgbClr val="0000FF"/>
                </a:solidFill>
              </a:rPr>
              <a:t> </a:t>
            </a:r>
            <a:r>
              <a:rPr lang="en-US" dirty="0" err="1" smtClean="0">
                <a:solidFill>
                  <a:srgbClr val="0000FF"/>
                </a:solidFill>
              </a:rPr>
              <a:t>mùi</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trừ</a:t>
            </a:r>
            <a:r>
              <a:rPr lang="en-US" dirty="0" smtClean="0">
                <a:solidFill>
                  <a:srgbClr val="0000FF"/>
                </a:solidFill>
              </a:rPr>
              <a:t> </a:t>
            </a:r>
            <a:r>
              <a:rPr lang="en-US" dirty="0" err="1" smtClean="0">
                <a:solidFill>
                  <a:srgbClr val="0000FF"/>
                </a:solidFill>
              </a:rPr>
              <a:t>sâu</a:t>
            </a:r>
            <a:r>
              <a:rPr lang="en-US" dirty="0" smtClean="0">
                <a:solidFill>
                  <a:srgbClr val="0000FF"/>
                </a:solidFill>
              </a:rPr>
              <a:t>.</a:t>
            </a:r>
          </a:p>
          <a:p>
            <a:pPr>
              <a:buFont typeface="Wingdings" panose="05000000000000000000" pitchFamily="2" charset="2"/>
              <a:buChar char="ü"/>
            </a:pPr>
            <a:r>
              <a:rPr lang="en-US" dirty="0" err="1" smtClean="0">
                <a:solidFill>
                  <a:srgbClr val="0000FF"/>
                </a:solidFill>
              </a:rPr>
              <a:t>Hội</a:t>
            </a:r>
            <a:r>
              <a:rPr lang="en-US" dirty="0" smtClean="0">
                <a:solidFill>
                  <a:srgbClr val="0000FF"/>
                </a:solidFill>
              </a:rPr>
              <a:t> </a:t>
            </a:r>
            <a:r>
              <a:rPr lang="en-US" dirty="0" err="1" smtClean="0">
                <a:solidFill>
                  <a:srgbClr val="0000FF"/>
                </a:solidFill>
              </a:rPr>
              <a:t>chứng</a:t>
            </a:r>
            <a:r>
              <a:rPr lang="en-US" dirty="0" smtClean="0">
                <a:solidFill>
                  <a:srgbClr val="0000FF"/>
                </a:solidFill>
              </a:rPr>
              <a:t> </a:t>
            </a:r>
            <a:r>
              <a:rPr lang="en-US" dirty="0" err="1" smtClean="0">
                <a:solidFill>
                  <a:srgbClr val="0000FF"/>
                </a:solidFill>
              </a:rPr>
              <a:t>nhiễm</a:t>
            </a:r>
            <a:r>
              <a:rPr lang="en-US" dirty="0" smtClean="0">
                <a:solidFill>
                  <a:srgbClr val="0000FF"/>
                </a:solidFill>
              </a:rPr>
              <a:t> </a:t>
            </a:r>
            <a:r>
              <a:rPr lang="en-US" dirty="0" err="1" smtClean="0">
                <a:solidFill>
                  <a:srgbClr val="0000FF"/>
                </a:solidFill>
              </a:rPr>
              <a:t>khuẩn</a:t>
            </a:r>
            <a:r>
              <a:rPr lang="en-US" dirty="0" smtClean="0">
                <a:solidFill>
                  <a:srgbClr val="0000FF"/>
                </a:solidFill>
              </a:rPr>
              <a:t>: </a:t>
            </a:r>
            <a:r>
              <a:rPr lang="en-US" dirty="0" err="1" smtClean="0">
                <a:solidFill>
                  <a:srgbClr val="0000FF"/>
                </a:solidFill>
              </a:rPr>
              <a:t>hơi</a:t>
            </a:r>
            <a:r>
              <a:rPr lang="en-US" dirty="0" smtClean="0">
                <a:solidFill>
                  <a:srgbClr val="0000FF"/>
                </a:solidFill>
              </a:rPr>
              <a:t> </a:t>
            </a:r>
            <a:r>
              <a:rPr lang="en-US" dirty="0" err="1" smtClean="0">
                <a:solidFill>
                  <a:srgbClr val="0000FF"/>
                </a:solidFill>
              </a:rPr>
              <a:t>thở</a:t>
            </a:r>
            <a:r>
              <a:rPr lang="en-US" dirty="0" smtClean="0">
                <a:solidFill>
                  <a:srgbClr val="0000FF"/>
                </a:solidFill>
              </a:rPr>
              <a:t> </a:t>
            </a:r>
            <a:r>
              <a:rPr lang="en-US" dirty="0" err="1" smtClean="0">
                <a:solidFill>
                  <a:srgbClr val="0000FF"/>
                </a:solidFill>
              </a:rPr>
              <a:t>hôi</a:t>
            </a:r>
            <a:r>
              <a:rPr lang="en-US" dirty="0" smtClean="0">
                <a:solidFill>
                  <a:srgbClr val="0000FF"/>
                </a:solidFill>
              </a:rPr>
              <a:t>.</a:t>
            </a:r>
          </a:p>
        </p:txBody>
      </p:sp>
      <p:sp>
        <p:nvSpPr>
          <p:cNvPr id="3" name="Slide Number Placeholder 2"/>
          <p:cNvSpPr>
            <a:spLocks noGrp="1"/>
          </p:cNvSpPr>
          <p:nvPr>
            <p:ph type="sldNum" sz="quarter" idx="12"/>
          </p:nvPr>
        </p:nvSpPr>
        <p:spPr/>
        <p:txBody>
          <a:bodyPr/>
          <a:lstStyle/>
          <a:p>
            <a:fld id="{4EAF65A9-22AB-466A-842E-C5BF9E56D958}" type="slidenum">
              <a:rPr lang="en-US" smtClean="0"/>
              <a:pPr/>
              <a:t>19</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133349"/>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1333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59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147638" y="800100"/>
            <a:ext cx="8996362" cy="4343400"/>
          </a:xfrm>
        </p:spPr>
        <p:txBody>
          <a:bodyPr>
            <a:normAutofit fontScale="70000" lnSpcReduction="20000"/>
          </a:bodyPr>
          <a:lstStyle/>
          <a:p>
            <a:endParaRPr lang="en-US" b="1" dirty="0" smtClean="0">
              <a:solidFill>
                <a:srgbClr val="0070C0"/>
              </a:solidFill>
              <a:ea typeface="Tahoma" pitchFamily="34" charset="0"/>
              <a:cs typeface="Tahoma" pitchFamily="34" charset="0"/>
            </a:endParaRPr>
          </a:p>
          <a:p>
            <a:endParaRPr lang="en-US" b="1" dirty="0" smtClean="0">
              <a:solidFill>
                <a:srgbClr val="0070C0"/>
              </a:solidFill>
              <a:ea typeface="Tahoma" pitchFamily="34" charset="0"/>
              <a:cs typeface="Tahoma" pitchFamily="34" charset="0"/>
            </a:endParaRPr>
          </a:p>
          <a:p>
            <a:r>
              <a:rPr lang="en-US" sz="4600" b="1" dirty="0" smtClean="0">
                <a:solidFill>
                  <a:srgbClr val="0000FF"/>
                </a:solidFill>
                <a:ea typeface="Tahoma" pitchFamily="34" charset="0"/>
                <a:cs typeface="Tahoma" pitchFamily="34" charset="0"/>
              </a:rPr>
              <a:t>BÀI </a:t>
            </a:r>
            <a:r>
              <a:rPr lang="en-US" sz="4600" b="1" dirty="0">
                <a:solidFill>
                  <a:srgbClr val="0000FF"/>
                </a:solidFill>
                <a:ea typeface="Tahoma" pitchFamily="34" charset="0"/>
                <a:cs typeface="Tahoma" pitchFamily="34" charset="0"/>
              </a:rPr>
              <a:t>3</a:t>
            </a:r>
          </a:p>
          <a:p>
            <a:pPr>
              <a:lnSpc>
                <a:spcPct val="150000"/>
              </a:lnSpc>
              <a:spcBef>
                <a:spcPts val="0"/>
              </a:spcBef>
            </a:pPr>
            <a:r>
              <a:rPr lang="en-US" sz="3600" b="1" spc="-60" dirty="0">
                <a:solidFill>
                  <a:srgbClr val="0000FF"/>
                </a:solidFill>
                <a:latin typeface="Arial" panose="020B0604020202020204" pitchFamily="34" charset="0"/>
                <a:ea typeface="Tahoma" pitchFamily="34" charset="0"/>
                <a:cs typeface="Arial" panose="020B0604020202020204" pitchFamily="34" charset="0"/>
              </a:rPr>
              <a:t>THĂM </a:t>
            </a:r>
            <a:r>
              <a:rPr lang="en-US" sz="3600" b="1" spc="-60" dirty="0" smtClean="0">
                <a:solidFill>
                  <a:srgbClr val="0000FF"/>
                </a:solidFill>
                <a:latin typeface="Arial" panose="020B0604020202020204" pitchFamily="34" charset="0"/>
                <a:ea typeface="Tahoma" pitchFamily="34" charset="0"/>
                <a:cs typeface="Arial" panose="020B0604020202020204" pitchFamily="34" charset="0"/>
              </a:rPr>
              <a:t>KHÁM THỂ CHẤT</a:t>
            </a:r>
            <a:endParaRPr lang="en-US" sz="3600" b="1" dirty="0">
              <a:solidFill>
                <a:srgbClr val="0000FF"/>
              </a:solidFill>
              <a:latin typeface="Arial" panose="020B0604020202020204" pitchFamily="34" charset="0"/>
              <a:ea typeface="Tahoma" pitchFamily="34" charset="0"/>
              <a:cs typeface="Arial" panose="020B0604020202020204" pitchFamily="34" charset="0"/>
            </a:endParaRPr>
          </a:p>
          <a:p>
            <a:pPr>
              <a:lnSpc>
                <a:spcPct val="150000"/>
              </a:lnSpc>
              <a:spcBef>
                <a:spcPts val="0"/>
              </a:spcBef>
            </a:pPr>
            <a:r>
              <a:rPr lang="vi-VN" sz="3600" b="1" spc="-60" dirty="0" smtClean="0">
                <a:solidFill>
                  <a:srgbClr val="0000FF"/>
                </a:solidFill>
                <a:latin typeface="Arial" panose="020B0604020202020204" pitchFamily="34" charset="0"/>
                <a:ea typeface="Tahoma" pitchFamily="34" charset="0"/>
                <a:cs typeface="Arial" panose="020B0604020202020204" pitchFamily="34" charset="0"/>
              </a:rPr>
              <a:t>TƯ </a:t>
            </a:r>
            <a:r>
              <a:rPr lang="vi-VN" sz="3600" b="1" spc="-60" dirty="0">
                <a:solidFill>
                  <a:srgbClr val="0000FF"/>
                </a:solidFill>
                <a:latin typeface="Arial" panose="020B0604020202020204" pitchFamily="34" charset="0"/>
                <a:ea typeface="Tahoma" pitchFamily="34" charset="0"/>
                <a:cs typeface="Arial" panose="020B0604020202020204" pitchFamily="34" charset="0"/>
              </a:rPr>
              <a:t>THẾ NGHỈ NGƠI TRỊ LIỆU THÔNG THƯỜNG</a:t>
            </a:r>
          </a:p>
          <a:p>
            <a:pPr>
              <a:lnSpc>
                <a:spcPct val="150000"/>
              </a:lnSpc>
              <a:spcBef>
                <a:spcPts val="0"/>
              </a:spcBef>
            </a:pPr>
            <a:r>
              <a:rPr lang="vi-VN" sz="3600" b="1" spc="-60" dirty="0">
                <a:solidFill>
                  <a:srgbClr val="0000FF"/>
                </a:solidFill>
                <a:latin typeface="Arial" panose="020B0604020202020204" pitchFamily="34" charset="0"/>
                <a:ea typeface="Tahoma" pitchFamily="34" charset="0"/>
                <a:cs typeface="Arial" panose="020B0604020202020204" pitchFamily="34" charset="0"/>
              </a:rPr>
              <a:t>DỰ PHÒNG VÀ CHĂM SÓC LOÉT </a:t>
            </a:r>
            <a:r>
              <a:rPr lang="vi-VN" sz="3600" b="1" spc="-60" dirty="0" smtClean="0">
                <a:solidFill>
                  <a:srgbClr val="0000FF"/>
                </a:solidFill>
                <a:latin typeface="Arial" panose="020B0604020202020204" pitchFamily="34" charset="0"/>
                <a:ea typeface="Tahoma" pitchFamily="34" charset="0"/>
                <a:cs typeface="Arial" panose="020B0604020202020204" pitchFamily="34" charset="0"/>
              </a:rPr>
              <a:t>ÉP</a:t>
            </a:r>
            <a:endParaRPr lang="en-US" sz="3600" b="1" spc="-60" dirty="0" smtClean="0">
              <a:solidFill>
                <a:srgbClr val="0000FF"/>
              </a:solidFill>
              <a:latin typeface="Arial" panose="020B0604020202020204" pitchFamily="34" charset="0"/>
              <a:ea typeface="Tahoma" pitchFamily="34" charset="0"/>
              <a:cs typeface="Arial" panose="020B0604020202020204" pitchFamily="34" charset="0"/>
            </a:endParaRPr>
          </a:p>
          <a:p>
            <a:pPr>
              <a:lnSpc>
                <a:spcPct val="150000"/>
              </a:lnSpc>
              <a:spcBef>
                <a:spcPts val="0"/>
              </a:spcBef>
            </a:pPr>
            <a:endParaRPr lang="en-US" sz="3600" b="1" dirty="0">
              <a:solidFill>
                <a:srgbClr val="0000FF"/>
              </a:solidFill>
              <a:ea typeface="Tahoma" pitchFamily="34" charset="0"/>
              <a:cs typeface="Times New Roman" pitchFamily="18" charset="0"/>
            </a:endParaRPr>
          </a:p>
          <a:p>
            <a:pPr>
              <a:lnSpc>
                <a:spcPct val="150000"/>
              </a:lnSpc>
              <a:spcBef>
                <a:spcPts val="0"/>
              </a:spcBef>
            </a:pPr>
            <a:endParaRPr lang="en-US" sz="3600" b="1" spc="-60" dirty="0">
              <a:solidFill>
                <a:srgbClr val="0000FF"/>
              </a:solidFill>
              <a:ea typeface="Tahoma" pitchFamily="34" charset="0"/>
              <a:cs typeface="Arial" pitchFamily="34" charset="0"/>
            </a:endParaRPr>
          </a:p>
          <a:p>
            <a:pPr>
              <a:lnSpc>
                <a:spcPct val="150000"/>
              </a:lnSpc>
              <a:spcBef>
                <a:spcPts val="0"/>
              </a:spcBef>
            </a:pPr>
            <a:r>
              <a:rPr lang="en-US" b="1" dirty="0" err="1" smtClean="0">
                <a:solidFill>
                  <a:srgbClr val="C00000"/>
                </a:solidFill>
                <a:ea typeface="Tahoma" pitchFamily="34" charset="0"/>
                <a:cs typeface="Arial" pitchFamily="34" charset="0"/>
              </a:rPr>
              <a:t>Bộ</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môn</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Điều</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dưỡng</a:t>
            </a:r>
            <a:endParaRPr lang="en-US" b="1" dirty="0">
              <a:solidFill>
                <a:srgbClr val="C00000"/>
              </a:solidFill>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1143000" y="1047750"/>
            <a:ext cx="6324600" cy="392430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5.1. </a:t>
            </a:r>
            <a:r>
              <a:rPr lang="en-US" sz="2800" b="1" dirty="0" err="1" smtClean="0">
                <a:solidFill>
                  <a:schemeClr val="bg1"/>
                </a:solidFill>
                <a:latin typeface="Arial" pitchFamily="34" charset="0"/>
                <a:ea typeface="Tahoma" pitchFamily="34" charset="0"/>
                <a:cs typeface="Arial" pitchFamily="34" charset="0"/>
              </a:rPr>
              <a:t>Toàn</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trạng</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200151"/>
            <a:ext cx="8229600" cy="3840956"/>
          </a:xfrm>
        </p:spPr>
        <p:txBody>
          <a:bodyPr>
            <a:normAutofit fontScale="92500" lnSpcReduction="10000"/>
          </a:bodyPr>
          <a:lstStyle/>
          <a:p>
            <a:r>
              <a:rPr lang="en-US" dirty="0" smtClean="0">
                <a:solidFill>
                  <a:srgbClr val="0000FF"/>
                </a:solidFill>
              </a:rPr>
              <a:t>Tri </a:t>
            </a:r>
            <a:r>
              <a:rPr lang="en-US" dirty="0" err="1" smtClean="0">
                <a:solidFill>
                  <a:srgbClr val="0000FF"/>
                </a:solidFill>
              </a:rPr>
              <a:t>giác</a:t>
            </a:r>
            <a:r>
              <a:rPr lang="en-US" dirty="0" smtClean="0">
                <a:solidFill>
                  <a:srgbClr val="0000FF"/>
                </a:solidFill>
              </a:rPr>
              <a:t>: NB </a:t>
            </a:r>
            <a:r>
              <a:rPr lang="en-US" dirty="0" err="1" smtClean="0">
                <a:solidFill>
                  <a:srgbClr val="0000FF"/>
                </a:solidFill>
              </a:rPr>
              <a:t>tỉnh</a:t>
            </a:r>
            <a:r>
              <a:rPr lang="en-US" dirty="0" smtClean="0">
                <a:solidFill>
                  <a:srgbClr val="0000FF"/>
                </a:solidFill>
              </a:rPr>
              <a:t>/</a:t>
            </a:r>
            <a:r>
              <a:rPr lang="en-US" dirty="0" err="1" smtClean="0">
                <a:solidFill>
                  <a:srgbClr val="0000FF"/>
                </a:solidFill>
              </a:rPr>
              <a:t>lơ</a:t>
            </a:r>
            <a:r>
              <a:rPr lang="en-US" dirty="0" smtClean="0">
                <a:solidFill>
                  <a:srgbClr val="0000FF"/>
                </a:solidFill>
              </a:rPr>
              <a:t> </a:t>
            </a:r>
            <a:r>
              <a:rPr lang="en-US" dirty="0" err="1" smtClean="0">
                <a:solidFill>
                  <a:srgbClr val="0000FF"/>
                </a:solidFill>
              </a:rPr>
              <a:t>mơ</a:t>
            </a:r>
            <a:r>
              <a:rPr lang="en-US" dirty="0" smtClean="0">
                <a:solidFill>
                  <a:srgbClr val="0000FF"/>
                </a:solidFill>
              </a:rPr>
              <a:t>/</a:t>
            </a:r>
            <a:r>
              <a:rPr lang="en-US" dirty="0" err="1" smtClean="0">
                <a:solidFill>
                  <a:srgbClr val="0000FF"/>
                </a:solidFill>
              </a:rPr>
              <a:t>hôn</a:t>
            </a:r>
            <a:r>
              <a:rPr lang="en-US" dirty="0" smtClean="0">
                <a:solidFill>
                  <a:srgbClr val="0000FF"/>
                </a:solidFill>
              </a:rPr>
              <a:t> </a:t>
            </a:r>
            <a:r>
              <a:rPr lang="en-US" dirty="0" err="1" smtClean="0">
                <a:solidFill>
                  <a:srgbClr val="0000FF"/>
                </a:solidFill>
              </a:rPr>
              <a:t>mê</a:t>
            </a:r>
            <a:r>
              <a:rPr lang="en-US" dirty="0" smtClean="0">
                <a:solidFill>
                  <a:srgbClr val="0000FF"/>
                </a:solidFill>
              </a:rPr>
              <a:t>?</a:t>
            </a:r>
          </a:p>
          <a:p>
            <a:r>
              <a:rPr lang="en-US" dirty="0" err="1" smtClean="0">
                <a:solidFill>
                  <a:srgbClr val="0000FF"/>
                </a:solidFill>
              </a:rPr>
              <a:t>Tư</a:t>
            </a:r>
            <a:r>
              <a:rPr lang="en-US" dirty="0" smtClean="0">
                <a:solidFill>
                  <a:srgbClr val="0000FF"/>
                </a:solidFill>
              </a:rPr>
              <a:t> </a:t>
            </a:r>
            <a:r>
              <a:rPr lang="en-US" dirty="0" err="1" smtClean="0">
                <a:solidFill>
                  <a:srgbClr val="0000FF"/>
                </a:solidFill>
              </a:rPr>
              <a:t>thế</a:t>
            </a:r>
            <a:r>
              <a:rPr lang="en-US" dirty="0" smtClean="0">
                <a:solidFill>
                  <a:srgbClr val="0000FF"/>
                </a:solidFill>
              </a:rPr>
              <a:t>, </a:t>
            </a:r>
            <a:r>
              <a:rPr lang="en-US" dirty="0" err="1" smtClean="0">
                <a:solidFill>
                  <a:srgbClr val="0000FF"/>
                </a:solidFill>
              </a:rPr>
              <a:t>dáng</a:t>
            </a:r>
            <a:r>
              <a:rPr lang="en-US" dirty="0" smtClean="0">
                <a:solidFill>
                  <a:srgbClr val="0000FF"/>
                </a:solidFill>
              </a:rPr>
              <a:t> </a:t>
            </a:r>
            <a:r>
              <a:rPr lang="en-US" dirty="0" err="1" smtClean="0">
                <a:solidFill>
                  <a:srgbClr val="0000FF"/>
                </a:solidFill>
              </a:rPr>
              <a:t>đi</a:t>
            </a:r>
            <a:r>
              <a:rPr lang="en-US" dirty="0" smtClean="0">
                <a:solidFill>
                  <a:srgbClr val="0000FF"/>
                </a:solidFill>
              </a:rPr>
              <a:t>?</a:t>
            </a:r>
          </a:p>
          <a:p>
            <a:r>
              <a:rPr lang="en-US" dirty="0" smtClean="0">
                <a:solidFill>
                  <a:srgbClr val="0000FF"/>
                </a:solidFill>
              </a:rPr>
              <a:t>Da: </a:t>
            </a:r>
            <a:r>
              <a:rPr lang="en-US" dirty="0" err="1">
                <a:solidFill>
                  <a:srgbClr val="0000FF"/>
                </a:solidFill>
              </a:rPr>
              <a:t>M</a:t>
            </a:r>
            <a:r>
              <a:rPr lang="en-US" dirty="0" err="1" smtClean="0">
                <a:solidFill>
                  <a:srgbClr val="0000FF"/>
                </a:solidFill>
              </a:rPr>
              <a:t>àu</a:t>
            </a:r>
            <a:r>
              <a:rPr lang="en-US" dirty="0" smtClean="0">
                <a:solidFill>
                  <a:srgbClr val="0000FF"/>
                </a:solidFill>
              </a:rPr>
              <a:t> </a:t>
            </a:r>
            <a:r>
              <a:rPr lang="en-US" dirty="0" err="1" smtClean="0">
                <a:solidFill>
                  <a:srgbClr val="0000FF"/>
                </a:solidFill>
              </a:rPr>
              <a:t>sắc</a:t>
            </a:r>
            <a:r>
              <a:rPr lang="en-US" dirty="0" smtClean="0">
                <a:solidFill>
                  <a:srgbClr val="0000FF"/>
                </a:solidFill>
              </a:rPr>
              <a:t>? </a:t>
            </a:r>
            <a:r>
              <a:rPr lang="en-US" dirty="0" err="1" smtClean="0">
                <a:solidFill>
                  <a:srgbClr val="0000FF"/>
                </a:solidFill>
              </a:rPr>
              <a:t>Bầm</a:t>
            </a:r>
            <a:r>
              <a:rPr lang="en-US" dirty="0" smtClean="0">
                <a:solidFill>
                  <a:srgbClr val="0000FF"/>
                </a:solidFill>
              </a:rPr>
              <a:t> </a:t>
            </a:r>
            <a:r>
              <a:rPr lang="en-US" dirty="0" err="1" smtClean="0">
                <a:solidFill>
                  <a:srgbClr val="0000FF"/>
                </a:solidFill>
              </a:rPr>
              <a:t>tím</a:t>
            </a:r>
            <a:r>
              <a:rPr lang="en-US" dirty="0" smtClean="0">
                <a:solidFill>
                  <a:srgbClr val="0000FF"/>
                </a:solidFill>
              </a:rPr>
              <a:t>? </a:t>
            </a:r>
            <a:r>
              <a:rPr lang="en-US" dirty="0" err="1" smtClean="0">
                <a:solidFill>
                  <a:srgbClr val="0000FF"/>
                </a:solidFill>
              </a:rPr>
              <a:t>Loét</a:t>
            </a:r>
            <a:r>
              <a:rPr lang="en-US" dirty="0" smtClean="0">
                <a:solidFill>
                  <a:srgbClr val="0000FF"/>
                </a:solidFill>
              </a:rPr>
              <a:t>? </a:t>
            </a:r>
            <a:r>
              <a:rPr lang="en-US" dirty="0" err="1" smtClean="0">
                <a:solidFill>
                  <a:srgbClr val="0000FF"/>
                </a:solidFill>
              </a:rPr>
              <a:t>Nhiệt</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đàn</a:t>
            </a:r>
            <a:r>
              <a:rPr lang="en-US" dirty="0" smtClean="0">
                <a:solidFill>
                  <a:srgbClr val="0000FF"/>
                </a:solidFill>
              </a:rPr>
              <a:t> </a:t>
            </a:r>
            <a:r>
              <a:rPr lang="en-US" dirty="0" err="1" smtClean="0">
                <a:solidFill>
                  <a:srgbClr val="0000FF"/>
                </a:solidFill>
              </a:rPr>
              <a:t>hồi</a:t>
            </a:r>
            <a:r>
              <a:rPr lang="en-US" dirty="0" smtClean="0">
                <a:solidFill>
                  <a:srgbClr val="0000FF"/>
                </a:solidFill>
              </a:rPr>
              <a:t>? </a:t>
            </a:r>
            <a:r>
              <a:rPr lang="en-US" dirty="0" err="1" smtClean="0">
                <a:solidFill>
                  <a:srgbClr val="0000FF"/>
                </a:solidFill>
              </a:rPr>
              <a:t>Cảm</a:t>
            </a:r>
            <a:r>
              <a:rPr lang="en-US" dirty="0" smtClean="0">
                <a:solidFill>
                  <a:srgbClr val="0000FF"/>
                </a:solidFill>
              </a:rPr>
              <a:t> </a:t>
            </a:r>
            <a:r>
              <a:rPr lang="en-US" dirty="0" err="1" smtClean="0">
                <a:solidFill>
                  <a:srgbClr val="0000FF"/>
                </a:solidFill>
              </a:rPr>
              <a:t>giác</a:t>
            </a:r>
            <a:r>
              <a:rPr lang="en-US" dirty="0" smtClean="0">
                <a:solidFill>
                  <a:srgbClr val="0000FF"/>
                </a:solidFill>
              </a:rPr>
              <a:t> da?</a:t>
            </a:r>
          </a:p>
          <a:p>
            <a:r>
              <a:rPr lang="en-US" dirty="0" err="1" smtClean="0">
                <a:solidFill>
                  <a:srgbClr val="0000FF"/>
                </a:solidFill>
              </a:rPr>
              <a:t>Niêm</a:t>
            </a:r>
            <a:r>
              <a:rPr lang="en-US" dirty="0" smtClean="0">
                <a:solidFill>
                  <a:srgbClr val="0000FF"/>
                </a:solidFill>
              </a:rPr>
              <a:t> </a:t>
            </a:r>
            <a:r>
              <a:rPr lang="en-US" dirty="0" err="1" smtClean="0">
                <a:solidFill>
                  <a:srgbClr val="0000FF"/>
                </a:solidFill>
              </a:rPr>
              <a:t>mạc</a:t>
            </a:r>
            <a:r>
              <a:rPr lang="en-US" dirty="0" smtClean="0">
                <a:solidFill>
                  <a:srgbClr val="0000FF"/>
                </a:solidFill>
              </a:rPr>
              <a:t>: </a:t>
            </a:r>
            <a:r>
              <a:rPr lang="en-US" dirty="0" err="1" smtClean="0">
                <a:solidFill>
                  <a:srgbClr val="0000FF"/>
                </a:solidFill>
              </a:rPr>
              <a:t>nhợt</a:t>
            </a:r>
            <a:r>
              <a:rPr lang="en-US" dirty="0" smtClean="0">
                <a:solidFill>
                  <a:srgbClr val="0000FF"/>
                </a:solidFill>
              </a:rPr>
              <a:t>/</a:t>
            </a:r>
            <a:r>
              <a:rPr lang="en-US" dirty="0" err="1" smtClean="0">
                <a:solidFill>
                  <a:srgbClr val="0000FF"/>
                </a:solidFill>
              </a:rPr>
              <a:t>hồng</a:t>
            </a:r>
            <a:r>
              <a:rPr lang="en-US" dirty="0" smtClean="0">
                <a:solidFill>
                  <a:srgbClr val="0000FF"/>
                </a:solidFill>
              </a:rPr>
              <a:t>/</a:t>
            </a:r>
            <a:r>
              <a:rPr lang="en-US" dirty="0" err="1" smtClean="0">
                <a:solidFill>
                  <a:srgbClr val="0000FF"/>
                </a:solidFill>
              </a:rPr>
              <a:t>kém</a:t>
            </a:r>
            <a:r>
              <a:rPr lang="en-US" dirty="0" smtClean="0">
                <a:solidFill>
                  <a:srgbClr val="0000FF"/>
                </a:solidFill>
              </a:rPr>
              <a:t> </a:t>
            </a:r>
            <a:r>
              <a:rPr lang="en-US" dirty="0" err="1" smtClean="0">
                <a:solidFill>
                  <a:srgbClr val="0000FF"/>
                </a:solidFill>
              </a:rPr>
              <a:t>hồng</a:t>
            </a:r>
            <a:r>
              <a:rPr lang="en-US" dirty="0" smtClean="0">
                <a:solidFill>
                  <a:srgbClr val="0000FF"/>
                </a:solidFill>
              </a:rPr>
              <a:t>…</a:t>
            </a:r>
          </a:p>
          <a:p>
            <a:r>
              <a:rPr lang="en-US" dirty="0" err="1" smtClean="0">
                <a:solidFill>
                  <a:srgbClr val="0000FF"/>
                </a:solidFill>
              </a:rPr>
              <a:t>Hạch</a:t>
            </a:r>
            <a:r>
              <a:rPr lang="en-US" dirty="0" smtClean="0">
                <a:solidFill>
                  <a:srgbClr val="0000FF"/>
                </a:solidFill>
              </a:rPr>
              <a:t> </a:t>
            </a:r>
            <a:r>
              <a:rPr lang="en-US" dirty="0" err="1" smtClean="0">
                <a:solidFill>
                  <a:srgbClr val="0000FF"/>
                </a:solidFill>
              </a:rPr>
              <a:t>ngoại</a:t>
            </a:r>
            <a:r>
              <a:rPr lang="en-US" dirty="0" smtClean="0">
                <a:solidFill>
                  <a:srgbClr val="0000FF"/>
                </a:solidFill>
              </a:rPr>
              <a:t> vi: </a:t>
            </a:r>
            <a:r>
              <a:rPr lang="en-US" dirty="0" err="1" smtClean="0">
                <a:solidFill>
                  <a:srgbClr val="0000FF"/>
                </a:solidFill>
              </a:rPr>
              <a:t>Vị</a:t>
            </a:r>
            <a:r>
              <a:rPr lang="en-US" dirty="0" smtClean="0">
                <a:solidFill>
                  <a:srgbClr val="0000FF"/>
                </a:solidFill>
              </a:rPr>
              <a:t> </a:t>
            </a:r>
            <a:r>
              <a:rPr lang="en-US" dirty="0" err="1" smtClean="0">
                <a:solidFill>
                  <a:srgbClr val="0000FF"/>
                </a:solidFill>
              </a:rPr>
              <a:t>trí</a:t>
            </a:r>
            <a:r>
              <a:rPr lang="en-US" dirty="0" smtClean="0">
                <a:solidFill>
                  <a:srgbClr val="0000FF"/>
                </a:solidFill>
              </a:rPr>
              <a:t>?(</a:t>
            </a:r>
            <a:r>
              <a:rPr lang="en-US" dirty="0" err="1" smtClean="0">
                <a:solidFill>
                  <a:srgbClr val="0000FF"/>
                </a:solidFill>
              </a:rPr>
              <a:t>Hạch</a:t>
            </a:r>
            <a:r>
              <a:rPr lang="en-US" dirty="0" smtClean="0">
                <a:solidFill>
                  <a:srgbClr val="0000FF"/>
                </a:solidFill>
              </a:rPr>
              <a:t> </a:t>
            </a:r>
            <a:r>
              <a:rPr lang="en-US" dirty="0" err="1" smtClean="0">
                <a:solidFill>
                  <a:srgbClr val="0000FF"/>
                </a:solidFill>
              </a:rPr>
              <a:t>cổ</a:t>
            </a:r>
            <a:r>
              <a:rPr lang="en-US" dirty="0" smtClean="0">
                <a:solidFill>
                  <a:srgbClr val="0000FF"/>
                </a:solidFill>
              </a:rPr>
              <a:t>, </a:t>
            </a:r>
            <a:r>
              <a:rPr lang="en-US" dirty="0" err="1" smtClean="0">
                <a:solidFill>
                  <a:srgbClr val="0000FF"/>
                </a:solidFill>
              </a:rPr>
              <a:t>sau</a:t>
            </a:r>
            <a:r>
              <a:rPr lang="en-US" dirty="0" smtClean="0">
                <a:solidFill>
                  <a:srgbClr val="0000FF"/>
                </a:solidFill>
              </a:rPr>
              <a:t> tai, </a:t>
            </a:r>
            <a:r>
              <a:rPr lang="en-US" dirty="0" err="1" smtClean="0">
                <a:solidFill>
                  <a:srgbClr val="0000FF"/>
                </a:solidFill>
              </a:rPr>
              <a:t>thượng</a:t>
            </a:r>
            <a:r>
              <a:rPr lang="en-US" dirty="0" smtClean="0">
                <a:solidFill>
                  <a:srgbClr val="0000FF"/>
                </a:solidFill>
              </a:rPr>
              <a:t> </a:t>
            </a:r>
            <a:r>
              <a:rPr lang="en-US" dirty="0" err="1" smtClean="0">
                <a:solidFill>
                  <a:srgbClr val="0000FF"/>
                </a:solidFill>
              </a:rPr>
              <a:t>đòn,nách,bẹn</a:t>
            </a:r>
            <a:r>
              <a:rPr lang="en-US" dirty="0" smtClean="0">
                <a:solidFill>
                  <a:srgbClr val="0000FF"/>
                </a:solidFill>
              </a:rPr>
              <a:t>, </a:t>
            </a:r>
            <a:r>
              <a:rPr lang="en-US" dirty="0" err="1" smtClean="0">
                <a:solidFill>
                  <a:srgbClr val="0000FF"/>
                </a:solidFill>
              </a:rPr>
              <a:t>kheo</a:t>
            </a:r>
            <a:r>
              <a:rPr lang="en-US" dirty="0" smtClean="0">
                <a:solidFill>
                  <a:srgbClr val="0000FF"/>
                </a:solidFill>
              </a:rPr>
              <a:t> </a:t>
            </a:r>
            <a:r>
              <a:rPr lang="en-US" dirty="0" err="1" smtClean="0">
                <a:solidFill>
                  <a:srgbClr val="0000FF"/>
                </a:solidFill>
              </a:rPr>
              <a:t>chân</a:t>
            </a:r>
            <a:r>
              <a:rPr lang="en-US" dirty="0" smtClean="0">
                <a:solidFill>
                  <a:srgbClr val="0000FF"/>
                </a:solidFill>
              </a:rPr>
              <a:t>) </a:t>
            </a:r>
            <a:r>
              <a:rPr lang="en-US" dirty="0" err="1" smtClean="0">
                <a:solidFill>
                  <a:srgbClr val="0000FF"/>
                </a:solidFill>
              </a:rPr>
              <a:t>Mật</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mềm</a:t>
            </a:r>
            <a:r>
              <a:rPr lang="en-US" dirty="0" smtClean="0">
                <a:solidFill>
                  <a:srgbClr val="0000FF"/>
                </a:solidFill>
              </a:rPr>
              <a:t>, </a:t>
            </a:r>
            <a:r>
              <a:rPr lang="en-US" dirty="0" err="1" smtClean="0">
                <a:solidFill>
                  <a:srgbClr val="0000FF"/>
                </a:solidFill>
              </a:rPr>
              <a:t>nhũn,rắn</a:t>
            </a:r>
            <a:r>
              <a:rPr lang="en-US" dirty="0" smtClean="0">
                <a:solidFill>
                  <a:srgbClr val="0000FF"/>
                </a:solidFill>
              </a:rPr>
              <a:t>), Di </a:t>
            </a:r>
            <a:r>
              <a:rPr lang="en-US" dirty="0" err="1" smtClean="0">
                <a:solidFill>
                  <a:srgbClr val="0000FF"/>
                </a:solidFill>
              </a:rPr>
              <a:t>động</a:t>
            </a:r>
            <a:r>
              <a:rPr lang="en-US" dirty="0" smtClean="0">
                <a:solidFill>
                  <a:srgbClr val="0000FF"/>
                </a:solidFill>
              </a:rPr>
              <a:t>? </a:t>
            </a:r>
            <a:r>
              <a:rPr lang="en-US" dirty="0" err="1" smtClean="0">
                <a:solidFill>
                  <a:srgbClr val="0000FF"/>
                </a:solidFill>
              </a:rPr>
              <a:t>Đau</a:t>
            </a:r>
            <a:r>
              <a:rPr lang="en-US" dirty="0" smtClean="0">
                <a:solidFill>
                  <a:srgbClr val="0000FF"/>
                </a:solidFill>
              </a:rPr>
              <a:t> ?</a:t>
            </a:r>
          </a:p>
          <a:p>
            <a:endParaRPr lang="en-US" dirty="0">
              <a:solidFill>
                <a:srgbClr val="0000FF"/>
              </a:solidFill>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20</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13335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1333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95634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5.1. </a:t>
            </a:r>
            <a:r>
              <a:rPr lang="en-US" sz="2800" b="1" dirty="0" err="1" smtClean="0">
                <a:solidFill>
                  <a:schemeClr val="bg1"/>
                </a:solidFill>
                <a:latin typeface="Arial" pitchFamily="34" charset="0"/>
                <a:ea typeface="Tahoma" pitchFamily="34" charset="0"/>
                <a:cs typeface="Arial" pitchFamily="34" charset="0"/>
              </a:rPr>
              <a:t>Toàn</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trạng</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200151"/>
            <a:ext cx="8229600" cy="3840956"/>
          </a:xfrm>
        </p:spPr>
        <p:txBody>
          <a:bodyPr>
            <a:normAutofit/>
          </a:bodyPr>
          <a:lstStyle/>
          <a:p>
            <a:r>
              <a:rPr lang="en-US" dirty="0" err="1" smtClean="0">
                <a:solidFill>
                  <a:srgbClr val="0000FF"/>
                </a:solidFill>
              </a:rPr>
              <a:t>Tuyến</a:t>
            </a:r>
            <a:r>
              <a:rPr lang="en-US" dirty="0" smtClean="0">
                <a:solidFill>
                  <a:srgbClr val="0000FF"/>
                </a:solidFill>
              </a:rPr>
              <a:t> </a:t>
            </a:r>
            <a:r>
              <a:rPr lang="en-US" dirty="0" err="1" smtClean="0">
                <a:solidFill>
                  <a:srgbClr val="0000FF"/>
                </a:solidFill>
              </a:rPr>
              <a:t>giáp</a:t>
            </a:r>
            <a:r>
              <a:rPr lang="en-US" dirty="0" smtClean="0">
                <a:solidFill>
                  <a:srgbClr val="0000FF"/>
                </a:solidFill>
              </a:rPr>
              <a:t> </a:t>
            </a:r>
            <a:r>
              <a:rPr lang="en-US" dirty="0" err="1" smtClean="0">
                <a:solidFill>
                  <a:srgbClr val="0000FF"/>
                </a:solidFill>
              </a:rPr>
              <a:t>có</a:t>
            </a:r>
            <a:r>
              <a:rPr lang="en-US" dirty="0" smtClean="0">
                <a:solidFill>
                  <a:srgbClr val="0000FF"/>
                </a:solidFill>
              </a:rPr>
              <a:t> to?</a:t>
            </a:r>
          </a:p>
          <a:p>
            <a:r>
              <a:rPr lang="en-US" dirty="0" err="1" smtClean="0">
                <a:solidFill>
                  <a:srgbClr val="0000FF"/>
                </a:solidFill>
              </a:rPr>
              <a:t>Thể</a:t>
            </a:r>
            <a:r>
              <a:rPr lang="en-US" dirty="0" smtClean="0">
                <a:solidFill>
                  <a:srgbClr val="0000FF"/>
                </a:solidFill>
              </a:rPr>
              <a:t> </a:t>
            </a:r>
            <a:r>
              <a:rPr lang="en-US" dirty="0" err="1" smtClean="0">
                <a:solidFill>
                  <a:srgbClr val="0000FF"/>
                </a:solidFill>
              </a:rPr>
              <a:t>trạng</a:t>
            </a:r>
            <a:r>
              <a:rPr lang="en-US" dirty="0" smtClean="0">
                <a:solidFill>
                  <a:srgbClr val="0000FF"/>
                </a:solidFill>
              </a:rPr>
              <a:t>: (</a:t>
            </a:r>
            <a:r>
              <a:rPr lang="en-US" dirty="0" err="1">
                <a:solidFill>
                  <a:srgbClr val="0000FF"/>
                </a:solidFill>
              </a:rPr>
              <a:t>bình</a:t>
            </a:r>
            <a:r>
              <a:rPr lang="en-US" dirty="0">
                <a:solidFill>
                  <a:srgbClr val="0000FF"/>
                </a:solidFill>
              </a:rPr>
              <a:t> </a:t>
            </a:r>
            <a:r>
              <a:rPr lang="en-US" dirty="0" err="1" smtClean="0">
                <a:solidFill>
                  <a:srgbClr val="0000FF"/>
                </a:solidFill>
              </a:rPr>
              <a:t>thường</a:t>
            </a:r>
            <a:r>
              <a:rPr lang="en-US" dirty="0" smtClean="0">
                <a:solidFill>
                  <a:srgbClr val="0000FF"/>
                </a:solidFill>
              </a:rPr>
              <a:t>, </a:t>
            </a:r>
            <a:r>
              <a:rPr lang="en-US" dirty="0" err="1" smtClean="0">
                <a:solidFill>
                  <a:srgbClr val="0000FF"/>
                </a:solidFill>
              </a:rPr>
              <a:t>gày</a:t>
            </a:r>
            <a:r>
              <a:rPr lang="en-US" dirty="0" smtClean="0">
                <a:solidFill>
                  <a:srgbClr val="0000FF"/>
                </a:solidFill>
              </a:rPr>
              <a:t>, </a:t>
            </a:r>
            <a:r>
              <a:rPr lang="en-US" dirty="0" err="1" smtClean="0">
                <a:solidFill>
                  <a:srgbClr val="0000FF"/>
                </a:solidFill>
              </a:rPr>
              <a:t>béo</a:t>
            </a:r>
            <a:r>
              <a:rPr lang="en-US" dirty="0" smtClean="0">
                <a:solidFill>
                  <a:srgbClr val="0000FF"/>
                </a:solidFill>
              </a:rPr>
              <a:t>), </a:t>
            </a:r>
            <a:r>
              <a:rPr lang="en-US" dirty="0" err="1" smtClean="0">
                <a:solidFill>
                  <a:srgbClr val="0000FF"/>
                </a:solidFill>
              </a:rPr>
              <a:t>dựa</a:t>
            </a:r>
            <a:r>
              <a:rPr lang="en-US" dirty="0" smtClean="0">
                <a:solidFill>
                  <a:srgbClr val="0000FF"/>
                </a:solidFill>
              </a:rPr>
              <a:t> </a:t>
            </a:r>
            <a:r>
              <a:rPr lang="en-US" dirty="0" err="1" smtClean="0">
                <a:solidFill>
                  <a:srgbClr val="0000FF"/>
                </a:solidFill>
              </a:rPr>
              <a:t>vào</a:t>
            </a:r>
            <a:r>
              <a:rPr lang="en-US" dirty="0" smtClean="0">
                <a:solidFill>
                  <a:srgbClr val="0000FF"/>
                </a:solidFill>
              </a:rPr>
              <a:t> </a:t>
            </a:r>
            <a:r>
              <a:rPr lang="en-US" dirty="0" err="1">
                <a:solidFill>
                  <a:srgbClr val="0000FF"/>
                </a:solidFill>
              </a:rPr>
              <a:t>chỉ</a:t>
            </a:r>
            <a:r>
              <a:rPr lang="en-US" dirty="0">
                <a:solidFill>
                  <a:srgbClr val="0000FF"/>
                </a:solidFill>
              </a:rPr>
              <a:t> </a:t>
            </a:r>
            <a:r>
              <a:rPr lang="en-US" dirty="0" err="1">
                <a:solidFill>
                  <a:srgbClr val="0000FF"/>
                </a:solidFill>
              </a:rPr>
              <a:t>số</a:t>
            </a:r>
            <a:r>
              <a:rPr lang="en-US" dirty="0">
                <a:solidFill>
                  <a:srgbClr val="0000FF"/>
                </a:solidFill>
              </a:rPr>
              <a:t> </a:t>
            </a:r>
            <a:r>
              <a:rPr lang="en-US" dirty="0" smtClean="0">
                <a:solidFill>
                  <a:srgbClr val="0000FF"/>
                </a:solidFill>
              </a:rPr>
              <a:t>BMI =</a:t>
            </a:r>
            <a:r>
              <a:rPr lang="en-US" dirty="0" err="1" smtClean="0">
                <a:solidFill>
                  <a:srgbClr val="0000FF"/>
                </a:solidFill>
              </a:rPr>
              <a:t>Cân</a:t>
            </a:r>
            <a:r>
              <a:rPr lang="en-US" dirty="0" smtClean="0">
                <a:solidFill>
                  <a:srgbClr val="0000FF"/>
                </a:solidFill>
              </a:rPr>
              <a:t> </a:t>
            </a:r>
            <a:r>
              <a:rPr lang="en-US" dirty="0" err="1" smtClean="0">
                <a:solidFill>
                  <a:srgbClr val="0000FF"/>
                </a:solidFill>
              </a:rPr>
              <a:t>nặng</a:t>
            </a:r>
            <a:r>
              <a:rPr lang="en-US" dirty="0" smtClean="0">
                <a:solidFill>
                  <a:srgbClr val="0000FF"/>
                </a:solidFill>
              </a:rPr>
              <a:t>/(</a:t>
            </a:r>
            <a:r>
              <a:rPr lang="en-US" dirty="0" err="1" smtClean="0">
                <a:solidFill>
                  <a:srgbClr val="0000FF"/>
                </a:solidFill>
              </a:rPr>
              <a:t>chiều</a:t>
            </a:r>
            <a:r>
              <a:rPr lang="en-US" dirty="0" smtClean="0">
                <a:solidFill>
                  <a:srgbClr val="0000FF"/>
                </a:solidFill>
              </a:rPr>
              <a:t> </a:t>
            </a:r>
            <a:r>
              <a:rPr lang="en-US" dirty="0" err="1" smtClean="0">
                <a:solidFill>
                  <a:srgbClr val="0000FF"/>
                </a:solidFill>
              </a:rPr>
              <a:t>cao</a:t>
            </a:r>
            <a:r>
              <a:rPr lang="en-US" dirty="0" smtClean="0">
                <a:solidFill>
                  <a:srgbClr val="0000FF"/>
                </a:solidFill>
              </a:rPr>
              <a:t>)</a:t>
            </a:r>
            <a:r>
              <a:rPr lang="en-US" baseline="30000" dirty="0" smtClean="0">
                <a:solidFill>
                  <a:srgbClr val="0000FF"/>
                </a:solidFill>
              </a:rPr>
              <a:t>2</a:t>
            </a:r>
            <a:r>
              <a:rPr lang="en-US" dirty="0" smtClean="0">
                <a:solidFill>
                  <a:srgbClr val="0000FF"/>
                </a:solidFill>
              </a:rPr>
              <a:t>, </a:t>
            </a:r>
            <a:r>
              <a:rPr lang="en-US" dirty="0" err="1" smtClean="0">
                <a:solidFill>
                  <a:srgbClr val="0000FF"/>
                </a:solidFill>
              </a:rPr>
              <a:t>Lớp</a:t>
            </a:r>
            <a:r>
              <a:rPr lang="en-US" dirty="0" smtClean="0">
                <a:solidFill>
                  <a:srgbClr val="0000FF"/>
                </a:solidFill>
              </a:rPr>
              <a:t> </a:t>
            </a:r>
            <a:r>
              <a:rPr lang="en-US" dirty="0" err="1" smtClean="0">
                <a:solidFill>
                  <a:srgbClr val="0000FF"/>
                </a:solidFill>
              </a:rPr>
              <a:t>mỡ</a:t>
            </a:r>
            <a:r>
              <a:rPr lang="en-US" dirty="0" smtClean="0">
                <a:solidFill>
                  <a:srgbClr val="0000FF"/>
                </a:solidFill>
              </a:rPr>
              <a:t> </a:t>
            </a:r>
            <a:r>
              <a:rPr lang="en-US" dirty="0" err="1" smtClean="0">
                <a:solidFill>
                  <a:srgbClr val="0000FF"/>
                </a:solidFill>
              </a:rPr>
              <a:t>dưới</a:t>
            </a:r>
            <a:r>
              <a:rPr lang="en-US" dirty="0" smtClean="0">
                <a:solidFill>
                  <a:srgbClr val="0000FF"/>
                </a:solidFill>
              </a:rPr>
              <a:t> da…</a:t>
            </a:r>
          </a:p>
          <a:p>
            <a:r>
              <a:rPr lang="en-US" dirty="0">
                <a:solidFill>
                  <a:srgbClr val="0000FF"/>
                </a:solidFill>
              </a:rPr>
              <a:t>DHST: </a:t>
            </a:r>
            <a:r>
              <a:rPr lang="en-US" dirty="0" err="1">
                <a:solidFill>
                  <a:srgbClr val="0000FF"/>
                </a:solidFill>
              </a:rPr>
              <a:t>Mạch</a:t>
            </a:r>
            <a:r>
              <a:rPr lang="en-US" dirty="0">
                <a:solidFill>
                  <a:srgbClr val="0000FF"/>
                </a:solidFill>
              </a:rPr>
              <a:t>, </a:t>
            </a:r>
            <a:r>
              <a:rPr lang="en-US" dirty="0" err="1">
                <a:solidFill>
                  <a:srgbClr val="0000FF"/>
                </a:solidFill>
              </a:rPr>
              <a:t>nhịp</a:t>
            </a:r>
            <a:r>
              <a:rPr lang="en-US" dirty="0">
                <a:solidFill>
                  <a:srgbClr val="0000FF"/>
                </a:solidFill>
              </a:rPr>
              <a:t> </a:t>
            </a:r>
            <a:r>
              <a:rPr lang="en-US" dirty="0" err="1">
                <a:solidFill>
                  <a:srgbClr val="0000FF"/>
                </a:solidFill>
              </a:rPr>
              <a:t>thở</a:t>
            </a:r>
            <a:r>
              <a:rPr lang="en-US" dirty="0">
                <a:solidFill>
                  <a:srgbClr val="0000FF"/>
                </a:solidFill>
              </a:rPr>
              <a:t>, </a:t>
            </a:r>
            <a:r>
              <a:rPr lang="en-US" dirty="0" err="1">
                <a:solidFill>
                  <a:srgbClr val="0000FF"/>
                </a:solidFill>
              </a:rPr>
              <a:t>nhiệt</a:t>
            </a:r>
            <a:r>
              <a:rPr lang="en-US" dirty="0">
                <a:solidFill>
                  <a:srgbClr val="0000FF"/>
                </a:solidFill>
              </a:rPr>
              <a:t> </a:t>
            </a:r>
            <a:r>
              <a:rPr lang="en-US" dirty="0" err="1">
                <a:solidFill>
                  <a:srgbClr val="0000FF"/>
                </a:solidFill>
              </a:rPr>
              <a:t>độ</a:t>
            </a:r>
            <a:r>
              <a:rPr lang="en-US" dirty="0">
                <a:solidFill>
                  <a:srgbClr val="0000FF"/>
                </a:solidFill>
              </a:rPr>
              <a:t>, </a:t>
            </a:r>
            <a:r>
              <a:rPr lang="en-US" dirty="0" err="1">
                <a:solidFill>
                  <a:srgbClr val="0000FF"/>
                </a:solidFill>
              </a:rPr>
              <a:t>huyết</a:t>
            </a:r>
            <a:r>
              <a:rPr lang="en-US" dirty="0">
                <a:solidFill>
                  <a:srgbClr val="0000FF"/>
                </a:solidFill>
              </a:rPr>
              <a:t> </a:t>
            </a:r>
            <a:r>
              <a:rPr lang="en-US" dirty="0" err="1">
                <a:solidFill>
                  <a:srgbClr val="0000FF"/>
                </a:solidFill>
              </a:rPr>
              <a:t>áp</a:t>
            </a:r>
            <a:r>
              <a:rPr lang="en-US" dirty="0">
                <a:solidFill>
                  <a:srgbClr val="0000FF"/>
                </a:solidFill>
              </a:rPr>
              <a:t>.</a:t>
            </a:r>
          </a:p>
          <a:p>
            <a:endParaRPr lang="en-US" baseline="30000" dirty="0">
              <a:solidFill>
                <a:srgbClr val="0000FF"/>
              </a:solidFill>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21</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7196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516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.1. </a:t>
            </a:r>
            <a:r>
              <a:rPr lang="en-US" sz="2800" b="1" dirty="0" err="1" smtClean="0">
                <a:solidFill>
                  <a:schemeClr val="bg1"/>
                </a:solidFill>
                <a:latin typeface="Arial" pitchFamily="34" charset="0"/>
                <a:ea typeface="Tahoma" pitchFamily="34" charset="0"/>
                <a:cs typeface="Arial" pitchFamily="34" charset="0"/>
              </a:rPr>
              <a:t>Toàn</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trạng</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063230"/>
            <a:ext cx="8229600" cy="3870720"/>
          </a:xfrm>
        </p:spPr>
        <p:txBody>
          <a:bodyPr>
            <a:normAutofit/>
          </a:bodyPr>
          <a:lstStyle/>
          <a:p>
            <a:r>
              <a:rPr lang="en-US" dirty="0" err="1" smtClean="0">
                <a:solidFill>
                  <a:srgbClr val="0000FF"/>
                </a:solidFill>
              </a:rPr>
              <a:t>Tổ</a:t>
            </a:r>
            <a:r>
              <a:rPr lang="en-US" dirty="0" smtClean="0">
                <a:solidFill>
                  <a:srgbClr val="0000FF"/>
                </a:solidFill>
              </a:rPr>
              <a:t> </a:t>
            </a:r>
            <a:r>
              <a:rPr lang="en-US" dirty="0" err="1" smtClean="0">
                <a:solidFill>
                  <a:srgbClr val="0000FF"/>
                </a:solidFill>
              </a:rPr>
              <a:t>chức</a:t>
            </a:r>
            <a:r>
              <a:rPr lang="en-US" dirty="0" smtClean="0">
                <a:solidFill>
                  <a:srgbClr val="0000FF"/>
                </a:solidFill>
              </a:rPr>
              <a:t> </a:t>
            </a:r>
            <a:r>
              <a:rPr lang="en-US" dirty="0" err="1" smtClean="0">
                <a:solidFill>
                  <a:srgbClr val="0000FF"/>
                </a:solidFill>
              </a:rPr>
              <a:t>dưới</a:t>
            </a:r>
            <a:r>
              <a:rPr lang="en-US" dirty="0" smtClean="0">
                <a:solidFill>
                  <a:srgbClr val="0000FF"/>
                </a:solidFill>
              </a:rPr>
              <a:t> da: </a:t>
            </a:r>
            <a:r>
              <a:rPr lang="en-US" dirty="0" err="1" smtClean="0">
                <a:solidFill>
                  <a:srgbClr val="0000FF"/>
                </a:solidFill>
              </a:rPr>
              <a:t>Phù</a:t>
            </a:r>
            <a:r>
              <a:rPr lang="en-US" dirty="0" smtClean="0">
                <a:solidFill>
                  <a:srgbClr val="0000FF"/>
                </a:solidFill>
              </a:rPr>
              <a:t>? </a:t>
            </a:r>
            <a:r>
              <a:rPr lang="en-US" dirty="0" err="1" smtClean="0">
                <a:solidFill>
                  <a:srgbClr val="0000FF"/>
                </a:solidFill>
              </a:rPr>
              <a:t>Xuất</a:t>
            </a:r>
            <a:r>
              <a:rPr lang="en-US" dirty="0" smtClean="0">
                <a:solidFill>
                  <a:srgbClr val="0000FF"/>
                </a:solidFill>
              </a:rPr>
              <a:t> </a:t>
            </a:r>
            <a:r>
              <a:rPr lang="en-US" dirty="0" err="1" smtClean="0">
                <a:solidFill>
                  <a:srgbClr val="0000FF"/>
                </a:solidFill>
              </a:rPr>
              <a:t>huyết</a:t>
            </a:r>
            <a:r>
              <a:rPr lang="en-US" dirty="0" smtClean="0">
                <a:solidFill>
                  <a:srgbClr val="0000FF"/>
                </a:solidFill>
              </a:rPr>
              <a:t>?</a:t>
            </a:r>
          </a:p>
          <a:p>
            <a:r>
              <a:rPr lang="en-US" dirty="0" err="1" smtClean="0">
                <a:solidFill>
                  <a:srgbClr val="0000FF"/>
                </a:solidFill>
              </a:rPr>
              <a:t>Lông</a:t>
            </a:r>
            <a:r>
              <a:rPr lang="en-US" dirty="0" smtClean="0">
                <a:solidFill>
                  <a:srgbClr val="0000FF"/>
                </a:solidFill>
              </a:rPr>
              <a:t> </a:t>
            </a:r>
            <a:r>
              <a:rPr lang="en-US" dirty="0" err="1" smtClean="0">
                <a:solidFill>
                  <a:srgbClr val="0000FF"/>
                </a:solidFill>
              </a:rPr>
              <a:t>tóc</a:t>
            </a:r>
            <a:r>
              <a:rPr lang="en-US" dirty="0" smtClean="0">
                <a:solidFill>
                  <a:srgbClr val="0000FF"/>
                </a:solidFill>
              </a:rPr>
              <a:t> </a:t>
            </a:r>
            <a:r>
              <a:rPr lang="en-US" dirty="0" err="1" smtClean="0">
                <a:solidFill>
                  <a:srgbClr val="0000FF"/>
                </a:solidFill>
              </a:rPr>
              <a:t>móng</a:t>
            </a:r>
            <a:r>
              <a:rPr lang="en-US" dirty="0" smtClean="0">
                <a:solidFill>
                  <a:srgbClr val="0000FF"/>
                </a:solidFill>
              </a:rPr>
              <a:t>: </a:t>
            </a:r>
            <a:r>
              <a:rPr lang="en-US" dirty="0" err="1" smtClean="0">
                <a:solidFill>
                  <a:srgbClr val="0000FF"/>
                </a:solidFill>
              </a:rPr>
              <a:t>rậm</a:t>
            </a:r>
            <a:r>
              <a:rPr lang="en-US" dirty="0" smtClean="0">
                <a:solidFill>
                  <a:srgbClr val="0000FF"/>
                </a:solidFill>
              </a:rPr>
              <a:t>/</a:t>
            </a:r>
            <a:r>
              <a:rPr lang="en-US" dirty="0" err="1" smtClean="0">
                <a:solidFill>
                  <a:srgbClr val="0000FF"/>
                </a:solidFill>
              </a:rPr>
              <a:t>rụng</a:t>
            </a:r>
            <a:r>
              <a:rPr lang="en-US" dirty="0" smtClean="0">
                <a:solidFill>
                  <a:srgbClr val="0000FF"/>
                </a:solidFill>
              </a:rPr>
              <a:t>/</a:t>
            </a:r>
            <a:r>
              <a:rPr lang="en-US" dirty="0" err="1" smtClean="0">
                <a:solidFill>
                  <a:srgbClr val="0000FF"/>
                </a:solidFill>
              </a:rPr>
              <a:t>móng</a:t>
            </a:r>
            <a:r>
              <a:rPr lang="en-US" dirty="0" smtClean="0">
                <a:solidFill>
                  <a:srgbClr val="0000FF"/>
                </a:solidFill>
              </a:rPr>
              <a:t> </a:t>
            </a:r>
            <a:r>
              <a:rPr lang="en-US" dirty="0" err="1" smtClean="0">
                <a:solidFill>
                  <a:srgbClr val="0000FF"/>
                </a:solidFill>
              </a:rPr>
              <a:t>gãy</a:t>
            </a:r>
            <a:r>
              <a:rPr lang="en-US" dirty="0" smtClean="0">
                <a:solidFill>
                  <a:srgbClr val="0000FF"/>
                </a:solidFill>
              </a:rPr>
              <a:t>…</a:t>
            </a:r>
          </a:p>
          <a:p>
            <a:pPr lvl="1"/>
            <a:r>
              <a:rPr lang="en-US" dirty="0" err="1" smtClean="0">
                <a:solidFill>
                  <a:srgbClr val="0000FF"/>
                </a:solidFill>
              </a:rPr>
              <a:t>Khám</a:t>
            </a:r>
            <a:r>
              <a:rPr lang="en-US" dirty="0" smtClean="0">
                <a:solidFill>
                  <a:srgbClr val="0000FF"/>
                </a:solidFill>
              </a:rPr>
              <a:t> </a:t>
            </a:r>
            <a:r>
              <a:rPr lang="en-US" dirty="0" err="1" smtClean="0">
                <a:solidFill>
                  <a:srgbClr val="0000FF"/>
                </a:solidFill>
              </a:rPr>
              <a:t>phù</a:t>
            </a:r>
            <a:r>
              <a:rPr lang="en-US" dirty="0" smtClean="0">
                <a:solidFill>
                  <a:srgbClr val="0000FF"/>
                </a:solidFill>
              </a:rPr>
              <a:t>: </a:t>
            </a:r>
            <a:r>
              <a:rPr lang="en-US" dirty="0" err="1" smtClean="0">
                <a:solidFill>
                  <a:srgbClr val="0000FF"/>
                </a:solidFill>
              </a:rPr>
              <a:t>Mặt</a:t>
            </a:r>
            <a:r>
              <a:rPr lang="en-US" dirty="0" smtClean="0">
                <a:solidFill>
                  <a:srgbClr val="0000FF"/>
                </a:solidFill>
              </a:rPr>
              <a:t>, </a:t>
            </a:r>
            <a:r>
              <a:rPr lang="en-US" dirty="0" err="1" smtClean="0">
                <a:solidFill>
                  <a:srgbClr val="0000FF"/>
                </a:solidFill>
              </a:rPr>
              <a:t>tay</a:t>
            </a:r>
            <a:r>
              <a:rPr lang="en-US" dirty="0" smtClean="0">
                <a:solidFill>
                  <a:srgbClr val="0000FF"/>
                </a:solidFill>
              </a:rPr>
              <a:t>, </a:t>
            </a:r>
            <a:r>
              <a:rPr lang="en-US" dirty="0" err="1" smtClean="0">
                <a:solidFill>
                  <a:srgbClr val="0000FF"/>
                </a:solidFill>
              </a:rPr>
              <a:t>cẳng</a:t>
            </a:r>
            <a:r>
              <a:rPr lang="en-US" dirty="0" smtClean="0">
                <a:solidFill>
                  <a:srgbClr val="0000FF"/>
                </a:solidFill>
              </a:rPr>
              <a:t> </a:t>
            </a:r>
            <a:r>
              <a:rPr lang="en-US" dirty="0" err="1">
                <a:solidFill>
                  <a:srgbClr val="0000FF"/>
                </a:solidFill>
              </a:rPr>
              <a:t>chân</a:t>
            </a:r>
            <a:r>
              <a:rPr lang="en-US" dirty="0">
                <a:solidFill>
                  <a:srgbClr val="0000FF"/>
                </a:solidFill>
              </a:rPr>
              <a:t>, </a:t>
            </a:r>
            <a:r>
              <a:rPr lang="en-US" dirty="0" err="1" smtClean="0">
                <a:solidFill>
                  <a:srgbClr val="0000FF"/>
                </a:solidFill>
              </a:rPr>
              <a:t>Cổ</a:t>
            </a:r>
            <a:r>
              <a:rPr lang="en-US" dirty="0" smtClean="0">
                <a:solidFill>
                  <a:srgbClr val="0000FF"/>
                </a:solidFill>
              </a:rPr>
              <a:t> </a:t>
            </a:r>
            <a:r>
              <a:rPr lang="en-US" dirty="0" err="1" smtClean="0">
                <a:solidFill>
                  <a:srgbClr val="0000FF"/>
                </a:solidFill>
              </a:rPr>
              <a:t>chân</a:t>
            </a:r>
            <a:r>
              <a:rPr lang="en-US" dirty="0" smtClean="0">
                <a:solidFill>
                  <a:srgbClr val="0000FF"/>
                </a:solidFill>
              </a:rPr>
              <a:t>…</a:t>
            </a:r>
          </a:p>
          <a:p>
            <a:pPr lvl="1"/>
            <a:r>
              <a:rPr lang="en-US" dirty="0" err="1" smtClean="0">
                <a:solidFill>
                  <a:srgbClr val="0000FF"/>
                </a:solidFill>
              </a:rPr>
              <a:t>Xuất</a:t>
            </a:r>
            <a:r>
              <a:rPr lang="en-US" dirty="0" smtClean="0">
                <a:solidFill>
                  <a:srgbClr val="0000FF"/>
                </a:solidFill>
              </a:rPr>
              <a:t> </a:t>
            </a:r>
            <a:r>
              <a:rPr lang="en-US" dirty="0" err="1" smtClean="0">
                <a:solidFill>
                  <a:srgbClr val="0000FF"/>
                </a:solidFill>
              </a:rPr>
              <a:t>huyết</a:t>
            </a:r>
            <a:r>
              <a:rPr lang="en-US" dirty="0" smtClean="0">
                <a:solidFill>
                  <a:srgbClr val="0000FF"/>
                </a:solidFill>
              </a:rPr>
              <a:t>     </a:t>
            </a:r>
          </a:p>
          <a:p>
            <a:pPr marL="457200" lvl="1" indent="0">
              <a:buNone/>
            </a:pPr>
            <a:endParaRPr lang="en-US" dirty="0" smtClean="0">
              <a:solidFill>
                <a:srgbClr val="0000FF"/>
              </a:solidFill>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22</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28379" y="133349"/>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91889" y="1333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5657146" y="3021424"/>
            <a:ext cx="2705100" cy="2002562"/>
          </a:xfrm>
          <a:prstGeom prst="rect">
            <a:avLst/>
          </a:prstGeom>
        </p:spPr>
      </p:pic>
      <p:pic>
        <p:nvPicPr>
          <p:cNvPr id="5" name="Picture 4"/>
          <p:cNvPicPr>
            <a:picLocks noChangeAspect="1"/>
          </p:cNvPicPr>
          <p:nvPr/>
        </p:nvPicPr>
        <p:blipFill>
          <a:blip r:embed="rId5"/>
          <a:stretch>
            <a:fillRect/>
          </a:stretch>
        </p:blipFill>
        <p:spPr>
          <a:xfrm>
            <a:off x="1676399" y="3234793"/>
            <a:ext cx="3182037" cy="1833563"/>
          </a:xfrm>
          <a:prstGeom prst="rect">
            <a:avLst/>
          </a:prstGeom>
        </p:spPr>
      </p:pic>
      <p:sp>
        <p:nvSpPr>
          <p:cNvPr id="16" name="TextBox 15"/>
          <p:cNvSpPr txBox="1"/>
          <p:nvPr/>
        </p:nvSpPr>
        <p:spPr>
          <a:xfrm>
            <a:off x="877689" y="4668754"/>
            <a:ext cx="1627690" cy="461665"/>
          </a:xfrm>
          <a:prstGeom prst="rect">
            <a:avLst/>
          </a:prstGeom>
          <a:solidFill>
            <a:srgbClr val="FFFF00"/>
          </a:solidFill>
        </p:spPr>
        <p:txBody>
          <a:bodyPr wrap="square" rtlCol="0">
            <a:spAutoFit/>
          </a:bodyPr>
          <a:lstStyle/>
          <a:p>
            <a:pPr algn="ctr"/>
            <a:r>
              <a:rPr lang="en-US" sz="2400" b="1" dirty="0" err="1" smtClean="0">
                <a:solidFill>
                  <a:srgbClr val="0000FF"/>
                </a:solidFill>
                <a:latin typeface="Arial" panose="020B0604020202020204" pitchFamily="34" charset="0"/>
                <a:cs typeface="Arial" panose="020B0604020202020204" pitchFamily="34" charset="0"/>
              </a:rPr>
              <a:t>Phù</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chân</a:t>
            </a:r>
            <a:endParaRPr lang="en-US" sz="2400" b="1" dirty="0">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5526837" y="4699024"/>
            <a:ext cx="1788364" cy="461665"/>
          </a:xfrm>
          <a:prstGeom prst="rect">
            <a:avLst/>
          </a:prstGeom>
          <a:solidFill>
            <a:srgbClr val="FFFF00"/>
          </a:solidFill>
        </p:spPr>
        <p:txBody>
          <a:bodyPr wrap="square" rtlCol="0">
            <a:spAutoFit/>
          </a:bodyPr>
          <a:lstStyle/>
          <a:p>
            <a:pPr algn="ctr"/>
            <a:r>
              <a:rPr lang="en-US" sz="2400" b="1" dirty="0" err="1" smtClean="0">
                <a:solidFill>
                  <a:srgbClr val="0000FF"/>
                </a:solidFill>
                <a:latin typeface="Arial" panose="020B0604020202020204" pitchFamily="34" charset="0"/>
                <a:cs typeface="Arial" panose="020B0604020202020204" pitchFamily="34" charset="0"/>
              </a:rPr>
              <a:t>Xuất</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huyết</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03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5.1. </a:t>
            </a:r>
            <a:r>
              <a:rPr lang="en-US" sz="2800" b="1" dirty="0" err="1" smtClean="0">
                <a:solidFill>
                  <a:schemeClr val="bg1"/>
                </a:solidFill>
                <a:latin typeface="Arial" pitchFamily="34" charset="0"/>
                <a:ea typeface="Tahoma" pitchFamily="34" charset="0"/>
                <a:cs typeface="Arial" pitchFamily="34" charset="0"/>
              </a:rPr>
              <a:t>Toàn</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trạng</a:t>
            </a:r>
            <a:endParaRPr lang="en-US" sz="2800" b="1" dirty="0">
              <a:solidFill>
                <a:schemeClr val="bg1"/>
              </a:solidFill>
              <a:latin typeface="Arial" pitchFamily="34" charset="0"/>
              <a:ea typeface="Tahoma" pitchFamily="34" charset="0"/>
              <a:cs typeface="Arial" pitchFamily="34" charset="0"/>
            </a:endParaRPr>
          </a:p>
        </p:txBody>
      </p:sp>
      <p:pic>
        <p:nvPicPr>
          <p:cNvPr id="6146" name="Picture 2" descr="Vàng da ở người lớn – Nguyên nhân, chuẩn đoán và điều trị hiệu quả"/>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1215555"/>
            <a:ext cx="3474156" cy="33940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EAF65A9-22AB-466A-842E-C5BF9E56D958}" type="slidenum">
              <a:rPr lang="en-US" smtClean="0"/>
              <a:pPr/>
              <a:t>23</a:t>
            </a:fld>
            <a:endParaRPr lang="en-US" dirty="0"/>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243713" y="80432"/>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152400"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50" name="Picture 6" descr="Sưng hạch vùng bẹn có nguy hiểm không? | VI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333935"/>
            <a:ext cx="2590800" cy="31626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pomedicine.com/wp-content/uploads/2013/11/Conjunctival-pallor_min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69208"/>
            <a:ext cx="2689225" cy="33404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53201" y="4605949"/>
            <a:ext cx="2133600" cy="400110"/>
          </a:xfrm>
          <a:prstGeom prst="rect">
            <a:avLst/>
          </a:prstGeom>
          <a:solidFill>
            <a:srgbClr val="FFFF00"/>
          </a:solidFill>
        </p:spPr>
        <p:txBody>
          <a:bodyPr wrap="square" rtlCol="0">
            <a:spAutoFit/>
          </a:bodyPr>
          <a:lstStyle/>
          <a:p>
            <a:pPr algn="ctr"/>
            <a:r>
              <a:rPr lang="en-US" sz="2000" b="1" dirty="0" err="1" smtClean="0">
                <a:solidFill>
                  <a:srgbClr val="0000FF"/>
                </a:solidFill>
                <a:latin typeface="Arial" panose="020B0604020202020204" pitchFamily="34" charset="0"/>
                <a:cs typeface="Arial" panose="020B0604020202020204" pitchFamily="34" charset="0"/>
              </a:rPr>
              <a:t>Vị</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trí</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hạch</a:t>
            </a:r>
            <a:endParaRPr lang="en-US" sz="2000" b="1"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2909413" y="4698282"/>
            <a:ext cx="3172159" cy="338554"/>
          </a:xfrm>
          <a:prstGeom prst="rect">
            <a:avLst/>
          </a:prstGeom>
          <a:solidFill>
            <a:srgbClr val="FFFF00"/>
          </a:solidFill>
        </p:spPr>
        <p:txBody>
          <a:bodyPr wrap="square" rtlCol="0">
            <a:spAutoFit/>
          </a:bodyPr>
          <a:lstStyle/>
          <a:p>
            <a:pPr algn="ctr"/>
            <a:r>
              <a:rPr lang="en-US" sz="1600" b="1" dirty="0" err="1" smtClean="0">
                <a:solidFill>
                  <a:srgbClr val="0000FF"/>
                </a:solidFill>
                <a:latin typeface="Arial" panose="020B0604020202020204" pitchFamily="34" charset="0"/>
                <a:cs typeface="Arial" panose="020B0604020202020204" pitchFamily="34" charset="0"/>
              </a:rPr>
              <a:t>Khám</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niêm</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mạc</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mắt</a:t>
            </a:r>
            <a:endParaRPr lang="en-US" sz="16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09600" y="4733330"/>
            <a:ext cx="2212603" cy="369332"/>
          </a:xfrm>
          <a:prstGeom prst="rect">
            <a:avLst/>
          </a:prstGeom>
          <a:solidFill>
            <a:srgbClr val="FFFF00"/>
          </a:solidFill>
        </p:spPr>
        <p:txBody>
          <a:bodyPr wrap="square" rtlCol="0">
            <a:spAutoFit/>
          </a:bodyPr>
          <a:lstStyle/>
          <a:p>
            <a:pPr algn="ctr"/>
            <a:r>
              <a:rPr lang="en-US" b="1" dirty="0" smtClean="0">
                <a:solidFill>
                  <a:srgbClr val="0000FF"/>
                </a:solidFill>
                <a:latin typeface="Arial" panose="020B0604020202020204" pitchFamily="34" charset="0"/>
                <a:cs typeface="Arial" panose="020B0604020202020204" pitchFamily="34" charset="0"/>
              </a:rPr>
              <a:t>Da </a:t>
            </a:r>
            <a:r>
              <a:rPr lang="en-US" b="1" dirty="0" err="1" smtClean="0">
                <a:solidFill>
                  <a:srgbClr val="0000FF"/>
                </a:solidFill>
                <a:latin typeface="Arial" panose="020B0604020202020204" pitchFamily="34" charset="0"/>
                <a:cs typeface="Arial" panose="020B0604020202020204" pitchFamily="34" charset="0"/>
              </a:rPr>
              <a:t>vàng</a:t>
            </a:r>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752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5</a:t>
            </a:r>
            <a:r>
              <a:rPr lang="en-US" sz="2800" b="1" dirty="0" smtClean="0">
                <a:solidFill>
                  <a:schemeClr val="bg1"/>
                </a:solidFill>
                <a:latin typeface="Arial" pitchFamily="34" charset="0"/>
                <a:ea typeface="Tahoma" pitchFamily="34" charset="0"/>
                <a:cs typeface="Arial" pitchFamily="34" charset="0"/>
              </a:rPr>
              <a:t>. THĂM KHÁM THỰC THỂ</a:t>
            </a:r>
            <a:br>
              <a:rPr lang="en-US" sz="2800" b="1" dirty="0" smtClean="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5.2. </a:t>
            </a:r>
            <a:r>
              <a:rPr lang="en-US" sz="2800" b="1" dirty="0" err="1" smtClean="0">
                <a:solidFill>
                  <a:schemeClr val="bg1"/>
                </a:solidFill>
                <a:latin typeface="Arial" pitchFamily="34" charset="0"/>
                <a:ea typeface="Tahoma" pitchFamily="34" charset="0"/>
                <a:cs typeface="Arial" pitchFamily="34" charset="0"/>
              </a:rPr>
              <a:t>Hệ</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thống</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cơ</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quan</a:t>
            </a:r>
            <a:endParaRPr lang="en-US" sz="2800" b="1" dirty="0">
              <a:solidFill>
                <a:schemeClr val="bg1"/>
              </a:solidFill>
              <a:latin typeface="Arial" pitchFamily="34" charset="0"/>
              <a:ea typeface="Tahoma" pitchFamily="34" charset="0"/>
              <a:cs typeface="Arial" pitchFamily="34" charset="0"/>
            </a:endParaRPr>
          </a:p>
        </p:txBody>
      </p:sp>
      <p:sp>
        <p:nvSpPr>
          <p:cNvPr id="4" name="Content Placeholder 3"/>
          <p:cNvSpPr>
            <a:spLocks noGrp="1"/>
          </p:cNvSpPr>
          <p:nvPr>
            <p:ph sz="half" idx="1"/>
          </p:nvPr>
        </p:nvSpPr>
        <p:spPr/>
        <p:txBody>
          <a:bodyPr>
            <a:normAutofit/>
          </a:bodyPr>
          <a:lstStyle/>
          <a:p>
            <a:r>
              <a:rPr lang="en-US" dirty="0" err="1" smtClean="0">
                <a:solidFill>
                  <a:srgbClr val="0000FF"/>
                </a:solidFill>
              </a:rPr>
              <a:t>Tuần</a:t>
            </a:r>
            <a:r>
              <a:rPr lang="en-US" dirty="0" smtClean="0">
                <a:solidFill>
                  <a:srgbClr val="0000FF"/>
                </a:solidFill>
              </a:rPr>
              <a:t> </a:t>
            </a:r>
            <a:r>
              <a:rPr lang="en-US" dirty="0" err="1" smtClean="0">
                <a:solidFill>
                  <a:srgbClr val="0000FF"/>
                </a:solidFill>
              </a:rPr>
              <a:t>hoàn</a:t>
            </a:r>
            <a:endParaRPr lang="en-US" dirty="0" smtClean="0">
              <a:solidFill>
                <a:srgbClr val="0000FF"/>
              </a:solidFill>
            </a:endParaRPr>
          </a:p>
          <a:p>
            <a:r>
              <a:rPr lang="en-US" dirty="0" err="1" smtClean="0">
                <a:solidFill>
                  <a:srgbClr val="0000FF"/>
                </a:solidFill>
              </a:rPr>
              <a:t>Hô</a:t>
            </a:r>
            <a:r>
              <a:rPr lang="en-US" dirty="0" smtClean="0">
                <a:solidFill>
                  <a:srgbClr val="0000FF"/>
                </a:solidFill>
              </a:rPr>
              <a:t> </a:t>
            </a:r>
            <a:r>
              <a:rPr lang="en-US" dirty="0" err="1" smtClean="0">
                <a:solidFill>
                  <a:srgbClr val="0000FF"/>
                </a:solidFill>
              </a:rPr>
              <a:t>hấp</a:t>
            </a:r>
            <a:endParaRPr lang="en-US" dirty="0" smtClean="0">
              <a:solidFill>
                <a:srgbClr val="0000FF"/>
              </a:solidFill>
            </a:endParaRPr>
          </a:p>
          <a:p>
            <a:r>
              <a:rPr lang="en-US" dirty="0" err="1" smtClean="0">
                <a:solidFill>
                  <a:srgbClr val="0000FF"/>
                </a:solidFill>
              </a:rPr>
              <a:t>Tiêu</a:t>
            </a:r>
            <a:r>
              <a:rPr lang="en-US" dirty="0" smtClean="0">
                <a:solidFill>
                  <a:srgbClr val="0000FF"/>
                </a:solidFill>
              </a:rPr>
              <a:t> </a:t>
            </a:r>
            <a:r>
              <a:rPr lang="en-US" dirty="0" err="1" smtClean="0">
                <a:solidFill>
                  <a:srgbClr val="0000FF"/>
                </a:solidFill>
              </a:rPr>
              <a:t>hóa</a:t>
            </a:r>
            <a:endParaRPr lang="en-US" dirty="0" smtClean="0">
              <a:solidFill>
                <a:srgbClr val="0000FF"/>
              </a:solidFill>
            </a:endParaRPr>
          </a:p>
          <a:p>
            <a:r>
              <a:rPr lang="en-US" dirty="0" err="1" smtClean="0">
                <a:solidFill>
                  <a:srgbClr val="0000FF"/>
                </a:solidFill>
              </a:rPr>
              <a:t>Tiết</a:t>
            </a:r>
            <a:r>
              <a:rPr lang="en-US" dirty="0" smtClean="0">
                <a:solidFill>
                  <a:srgbClr val="0000FF"/>
                </a:solidFill>
              </a:rPr>
              <a:t> </a:t>
            </a:r>
            <a:r>
              <a:rPr lang="en-US" dirty="0" err="1" smtClean="0">
                <a:solidFill>
                  <a:srgbClr val="0000FF"/>
                </a:solidFill>
              </a:rPr>
              <a:t>niệu-Sinh</a:t>
            </a:r>
            <a:r>
              <a:rPr lang="en-US" dirty="0" smtClean="0">
                <a:solidFill>
                  <a:srgbClr val="0000FF"/>
                </a:solidFill>
              </a:rPr>
              <a:t> </a:t>
            </a:r>
            <a:r>
              <a:rPr lang="en-US" dirty="0" err="1" smtClean="0">
                <a:solidFill>
                  <a:srgbClr val="0000FF"/>
                </a:solidFill>
              </a:rPr>
              <a:t>dục</a:t>
            </a:r>
            <a:endParaRPr lang="en-US" dirty="0" smtClean="0">
              <a:solidFill>
                <a:srgbClr val="0000FF"/>
              </a:solidFill>
            </a:endParaRPr>
          </a:p>
          <a:p>
            <a:r>
              <a:rPr lang="en-US" dirty="0" err="1" smtClean="0">
                <a:solidFill>
                  <a:srgbClr val="0000FF"/>
                </a:solidFill>
              </a:rPr>
              <a:t>Thần</a:t>
            </a:r>
            <a:r>
              <a:rPr lang="en-US" dirty="0" smtClean="0">
                <a:solidFill>
                  <a:srgbClr val="0000FF"/>
                </a:solidFill>
              </a:rPr>
              <a:t> </a:t>
            </a:r>
            <a:r>
              <a:rPr lang="en-US" dirty="0" err="1" smtClean="0">
                <a:solidFill>
                  <a:srgbClr val="0000FF"/>
                </a:solidFill>
              </a:rPr>
              <a:t>kinh</a:t>
            </a:r>
            <a:endParaRPr lang="en-US" dirty="0" smtClean="0">
              <a:solidFill>
                <a:srgbClr val="0000FF"/>
              </a:solidFill>
            </a:endParaRPr>
          </a:p>
          <a:p>
            <a:r>
              <a:rPr lang="en-US" dirty="0" err="1" smtClean="0">
                <a:solidFill>
                  <a:srgbClr val="0000FF"/>
                </a:solidFill>
              </a:rPr>
              <a:t>Tâm</a:t>
            </a:r>
            <a:r>
              <a:rPr lang="en-US" dirty="0" smtClean="0">
                <a:solidFill>
                  <a:srgbClr val="0000FF"/>
                </a:solidFill>
              </a:rPr>
              <a:t> </a:t>
            </a:r>
            <a:r>
              <a:rPr lang="en-US" dirty="0" err="1" smtClean="0">
                <a:solidFill>
                  <a:srgbClr val="0000FF"/>
                </a:solidFill>
              </a:rPr>
              <a:t>thần</a:t>
            </a:r>
            <a:endParaRPr lang="en-US" dirty="0" smtClean="0">
              <a:solidFill>
                <a:srgbClr val="0000FF"/>
              </a:solidFill>
            </a:endParaRPr>
          </a:p>
        </p:txBody>
      </p:sp>
      <p:sp>
        <p:nvSpPr>
          <p:cNvPr id="5" name="Content Placeholder 4"/>
          <p:cNvSpPr>
            <a:spLocks noGrp="1"/>
          </p:cNvSpPr>
          <p:nvPr>
            <p:ph sz="half" idx="2"/>
          </p:nvPr>
        </p:nvSpPr>
        <p:spPr/>
        <p:txBody>
          <a:bodyPr>
            <a:normAutofit/>
          </a:bodyPr>
          <a:lstStyle/>
          <a:p>
            <a:r>
              <a:rPr lang="en-US" dirty="0" err="1">
                <a:solidFill>
                  <a:srgbClr val="0000FF"/>
                </a:solidFill>
              </a:rPr>
              <a:t>Nội</a:t>
            </a:r>
            <a:r>
              <a:rPr lang="en-US" dirty="0">
                <a:solidFill>
                  <a:srgbClr val="0000FF"/>
                </a:solidFill>
              </a:rPr>
              <a:t> </a:t>
            </a:r>
            <a:r>
              <a:rPr lang="en-US" dirty="0" err="1">
                <a:solidFill>
                  <a:srgbClr val="0000FF"/>
                </a:solidFill>
              </a:rPr>
              <a:t>tiết</a:t>
            </a:r>
            <a:endParaRPr lang="en-US" dirty="0">
              <a:solidFill>
                <a:srgbClr val="0000FF"/>
              </a:solidFill>
            </a:endParaRPr>
          </a:p>
          <a:p>
            <a:r>
              <a:rPr lang="en-US" dirty="0" err="1">
                <a:solidFill>
                  <a:srgbClr val="0000FF"/>
                </a:solidFill>
              </a:rPr>
              <a:t>Cơ</a:t>
            </a:r>
            <a:r>
              <a:rPr lang="en-US" dirty="0">
                <a:solidFill>
                  <a:srgbClr val="0000FF"/>
                </a:solidFill>
              </a:rPr>
              <a:t> -</a:t>
            </a:r>
            <a:r>
              <a:rPr lang="en-US" dirty="0" err="1">
                <a:solidFill>
                  <a:srgbClr val="0000FF"/>
                </a:solidFill>
              </a:rPr>
              <a:t>xương</a:t>
            </a:r>
            <a:r>
              <a:rPr lang="en-US" dirty="0">
                <a:solidFill>
                  <a:srgbClr val="0000FF"/>
                </a:solidFill>
              </a:rPr>
              <a:t> -</a:t>
            </a:r>
            <a:r>
              <a:rPr lang="en-US" dirty="0" err="1" smtClean="0">
                <a:solidFill>
                  <a:srgbClr val="0000FF"/>
                </a:solidFill>
              </a:rPr>
              <a:t>khớp</a:t>
            </a:r>
            <a:endParaRPr lang="en-US" dirty="0" smtClean="0">
              <a:solidFill>
                <a:srgbClr val="0000FF"/>
              </a:solidFill>
            </a:endParaRPr>
          </a:p>
          <a:p>
            <a:r>
              <a:rPr lang="en-US" dirty="0" smtClean="0">
                <a:solidFill>
                  <a:srgbClr val="0000FF"/>
                </a:solidFill>
              </a:rPr>
              <a:t>Tai-</a:t>
            </a:r>
            <a:r>
              <a:rPr lang="en-US" dirty="0" err="1" smtClean="0">
                <a:solidFill>
                  <a:srgbClr val="0000FF"/>
                </a:solidFill>
              </a:rPr>
              <a:t>mũi</a:t>
            </a:r>
            <a:r>
              <a:rPr lang="en-US" dirty="0" smtClean="0">
                <a:solidFill>
                  <a:srgbClr val="0000FF"/>
                </a:solidFill>
              </a:rPr>
              <a:t>- </a:t>
            </a:r>
            <a:r>
              <a:rPr lang="en-US" dirty="0" err="1" smtClean="0">
                <a:solidFill>
                  <a:srgbClr val="0000FF"/>
                </a:solidFill>
              </a:rPr>
              <a:t>họng</a:t>
            </a:r>
            <a:endParaRPr lang="en-US" dirty="0" smtClean="0">
              <a:solidFill>
                <a:srgbClr val="0000FF"/>
              </a:solidFill>
            </a:endParaRPr>
          </a:p>
          <a:p>
            <a:r>
              <a:rPr lang="en-US" dirty="0" err="1" smtClean="0">
                <a:solidFill>
                  <a:srgbClr val="0000FF"/>
                </a:solidFill>
              </a:rPr>
              <a:t>Răng-hàm-mặt</a:t>
            </a:r>
            <a:endParaRPr lang="en-US" dirty="0" smtClean="0">
              <a:solidFill>
                <a:srgbClr val="0000FF"/>
              </a:solidFill>
            </a:endParaRPr>
          </a:p>
          <a:p>
            <a:r>
              <a:rPr lang="en-US" dirty="0" err="1" smtClean="0">
                <a:solidFill>
                  <a:srgbClr val="0000FF"/>
                </a:solidFill>
              </a:rPr>
              <a:t>Huyết</a:t>
            </a:r>
            <a:r>
              <a:rPr lang="en-US" dirty="0" smtClean="0">
                <a:solidFill>
                  <a:srgbClr val="0000FF"/>
                </a:solidFill>
              </a:rPr>
              <a:t> </a:t>
            </a:r>
            <a:r>
              <a:rPr lang="en-US" dirty="0" err="1" smtClean="0">
                <a:solidFill>
                  <a:srgbClr val="0000FF"/>
                </a:solidFill>
              </a:rPr>
              <a:t>học</a:t>
            </a:r>
            <a:endParaRPr lang="en-US" dirty="0" smtClean="0">
              <a:solidFill>
                <a:srgbClr val="0000FF"/>
              </a:solidFill>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24</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13335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228600" y="122766"/>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524000" y="4400550"/>
            <a:ext cx="5562600" cy="646331"/>
          </a:xfrm>
          <a:prstGeom prst="rect">
            <a:avLst/>
          </a:prstGeom>
          <a:noFill/>
        </p:spPr>
        <p:txBody>
          <a:bodyPr wrap="square" rtlCol="0">
            <a:spAutoFit/>
          </a:bodyPr>
          <a:lstStyle/>
          <a:p>
            <a:r>
              <a:rPr lang="vi-VN" b="1" dirty="0" smtClean="0">
                <a:solidFill>
                  <a:srgbClr val="C00000"/>
                </a:solidFill>
              </a:rPr>
              <a:t>Chi tiết khám cụ thể từng cơ quan sẽ học trong từng chuyên ngành sau này.</a:t>
            </a:r>
            <a:endParaRPr lang="en-US" b="1" dirty="0">
              <a:solidFill>
                <a:srgbClr val="C00000"/>
              </a:solidFill>
            </a:endParaRPr>
          </a:p>
        </p:txBody>
      </p:sp>
    </p:spTree>
    <p:extLst>
      <p:ext uri="{BB962C8B-B14F-4D97-AF65-F5344CB8AC3E}">
        <p14:creationId xmlns:p14="http://schemas.microsoft.com/office/powerpoint/2010/main" val="702342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5. GHI CHÉP HỒ SƠ</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063229"/>
            <a:ext cx="8229600" cy="3977878"/>
          </a:xfrm>
        </p:spPr>
        <p:txBody>
          <a:bodyPr>
            <a:noAutofit/>
          </a:bodyPr>
          <a:lstStyle/>
          <a:p>
            <a:pPr marL="0" indent="0">
              <a:buNone/>
            </a:pPr>
            <a:r>
              <a:rPr lang="vi-VN" sz="1600" b="1" dirty="0" smtClean="0">
                <a:solidFill>
                  <a:srgbClr val="0000FF"/>
                </a:solidFill>
                <a:latin typeface="Arial" panose="020B0604020202020204" pitchFamily="34" charset="0"/>
                <a:cs typeface="Arial" panose="020B0604020202020204" pitchFamily="34" charset="0"/>
              </a:rPr>
              <a:t>PHẦN </a:t>
            </a:r>
            <a:r>
              <a:rPr lang="vi-VN" sz="1600" b="1" dirty="0">
                <a:solidFill>
                  <a:srgbClr val="0000FF"/>
                </a:solidFill>
                <a:latin typeface="Arial" panose="020B0604020202020204" pitchFamily="34" charset="0"/>
                <a:cs typeface="Arial" panose="020B0604020202020204" pitchFamily="34" charset="0"/>
              </a:rPr>
              <a:t>1: HÀNH CHÍNH</a:t>
            </a:r>
          </a:p>
          <a:p>
            <a:r>
              <a:rPr lang="vi-VN" sz="1600" dirty="0" smtClean="0">
                <a:solidFill>
                  <a:srgbClr val="0000FF"/>
                </a:solidFill>
                <a:latin typeface="Arial" panose="020B0604020202020204" pitchFamily="34" charset="0"/>
                <a:cs typeface="Arial" panose="020B0604020202020204" pitchFamily="34" charset="0"/>
              </a:rPr>
              <a:t>Họ tên</a:t>
            </a:r>
            <a:r>
              <a:rPr lang="en-US" sz="1600" dirty="0" smtClean="0">
                <a:solidFill>
                  <a:srgbClr val="0000FF"/>
                </a:solidFill>
                <a:latin typeface="Arial" panose="020B0604020202020204" pitchFamily="34" charset="0"/>
                <a:cs typeface="Arial" panose="020B0604020202020204" pitchFamily="34" charset="0"/>
              </a:rPr>
              <a:t>: </a:t>
            </a:r>
            <a:r>
              <a:rPr lang="vi-VN" sz="1600" dirty="0" smtClean="0">
                <a:solidFill>
                  <a:srgbClr val="0000FF"/>
                </a:solidFill>
                <a:latin typeface="Arial" panose="020B0604020202020204" pitchFamily="34" charset="0"/>
                <a:cs typeface="Arial" panose="020B0604020202020204" pitchFamily="34" charset="0"/>
              </a:rPr>
              <a:t> </a:t>
            </a:r>
            <a:r>
              <a:rPr lang="en-US" sz="1600" dirty="0" smtClean="0">
                <a:solidFill>
                  <a:srgbClr val="0000FF"/>
                </a:solidFill>
                <a:latin typeface="Arial" panose="020B0604020202020204" pitchFamily="34" charset="0"/>
                <a:cs typeface="Arial" panose="020B0604020202020204" pitchFamily="34" charset="0"/>
              </a:rPr>
              <a:t>NGUYỄN VĂN H, </a:t>
            </a:r>
            <a:r>
              <a:rPr lang="en-US" sz="1600" dirty="0" err="1" smtClean="0">
                <a:solidFill>
                  <a:srgbClr val="0000FF"/>
                </a:solidFill>
                <a:latin typeface="Arial" panose="020B0604020202020204" pitchFamily="34" charset="0"/>
                <a:cs typeface="Arial" panose="020B0604020202020204" pitchFamily="34" charset="0"/>
              </a:rPr>
              <a:t>Sinh</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năm</a:t>
            </a:r>
            <a:r>
              <a:rPr lang="en-US" sz="1600" dirty="0" smtClean="0">
                <a:solidFill>
                  <a:srgbClr val="0000FF"/>
                </a:solidFill>
                <a:latin typeface="Arial" panose="020B0604020202020204" pitchFamily="34" charset="0"/>
                <a:cs typeface="Arial" panose="020B0604020202020204" pitchFamily="34" charset="0"/>
              </a:rPr>
              <a:t> 1960, </a:t>
            </a:r>
            <a:r>
              <a:rPr lang="vi-VN" sz="1600" dirty="0" smtClean="0">
                <a:solidFill>
                  <a:srgbClr val="0000FF"/>
                </a:solidFill>
                <a:latin typeface="Arial" panose="020B0604020202020204" pitchFamily="34" charset="0"/>
                <a:cs typeface="Arial" panose="020B0604020202020204" pitchFamily="34" charset="0"/>
              </a:rPr>
              <a:t>giới</a:t>
            </a:r>
            <a:r>
              <a:rPr lang="en-US" sz="1600" dirty="0" smtClean="0">
                <a:solidFill>
                  <a:srgbClr val="0000FF"/>
                </a:solidFill>
                <a:latin typeface="Arial" panose="020B0604020202020204" pitchFamily="34" charset="0"/>
                <a:cs typeface="Arial" panose="020B0604020202020204" pitchFamily="34" charset="0"/>
              </a:rPr>
              <a:t>: Nam; </a:t>
            </a:r>
            <a:r>
              <a:rPr lang="vi-VN" sz="1600" dirty="0" smtClean="0">
                <a:solidFill>
                  <a:srgbClr val="0000FF"/>
                </a:solidFill>
                <a:latin typeface="Arial" panose="020B0604020202020204" pitchFamily="34" charset="0"/>
                <a:cs typeface="Arial" panose="020B0604020202020204" pitchFamily="34" charset="0"/>
              </a:rPr>
              <a:t>dân tộc</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Kinh</a:t>
            </a:r>
            <a:r>
              <a:rPr lang="en-US" sz="1600" dirty="0" smtClean="0">
                <a:solidFill>
                  <a:srgbClr val="0000FF"/>
                </a:solidFill>
                <a:latin typeface="Arial" panose="020B0604020202020204" pitchFamily="34" charset="0"/>
                <a:cs typeface="Arial" panose="020B0604020202020204" pitchFamily="34" charset="0"/>
              </a:rPr>
              <a:t>, </a:t>
            </a:r>
          </a:p>
          <a:p>
            <a:r>
              <a:rPr lang="vi-VN" sz="1600" dirty="0" smtClean="0">
                <a:solidFill>
                  <a:srgbClr val="0000FF"/>
                </a:solidFill>
                <a:latin typeface="Arial" panose="020B0604020202020204" pitchFamily="34" charset="0"/>
                <a:cs typeface="Arial" panose="020B0604020202020204" pitchFamily="34" charset="0"/>
              </a:rPr>
              <a:t>Nghề </a:t>
            </a:r>
            <a:r>
              <a:rPr lang="vi-VN" sz="1600" dirty="0">
                <a:solidFill>
                  <a:srgbClr val="0000FF"/>
                </a:solidFill>
                <a:latin typeface="Arial" panose="020B0604020202020204" pitchFamily="34" charset="0"/>
                <a:cs typeface="Arial" panose="020B0604020202020204" pitchFamily="34" charset="0"/>
              </a:rPr>
              <a:t>nghiệp: </a:t>
            </a:r>
            <a:r>
              <a:rPr lang="en-US" sz="1600" dirty="0" err="1" smtClean="0">
                <a:solidFill>
                  <a:srgbClr val="0000FF"/>
                </a:solidFill>
                <a:latin typeface="Arial" panose="020B0604020202020204" pitchFamily="34" charset="0"/>
                <a:cs typeface="Arial" panose="020B0604020202020204" pitchFamily="34" charset="0"/>
              </a:rPr>
              <a:t>Hưu</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trí</a:t>
            </a:r>
            <a:endParaRPr lang="en-US" sz="1600" dirty="0">
              <a:solidFill>
                <a:srgbClr val="0000FF"/>
              </a:solidFill>
              <a:latin typeface="Arial" panose="020B0604020202020204" pitchFamily="34" charset="0"/>
              <a:cs typeface="Arial" panose="020B0604020202020204" pitchFamily="34" charset="0"/>
            </a:endParaRPr>
          </a:p>
          <a:p>
            <a:r>
              <a:rPr lang="vi-VN" sz="1600" dirty="0" smtClean="0">
                <a:solidFill>
                  <a:srgbClr val="0000FF"/>
                </a:solidFill>
                <a:latin typeface="Arial" panose="020B0604020202020204" pitchFamily="34" charset="0"/>
                <a:cs typeface="Arial" panose="020B0604020202020204" pitchFamily="34" charset="0"/>
              </a:rPr>
              <a:t>Địa </a:t>
            </a:r>
            <a:r>
              <a:rPr lang="vi-VN" sz="1600" dirty="0">
                <a:solidFill>
                  <a:srgbClr val="0000FF"/>
                </a:solidFill>
                <a:latin typeface="Arial" panose="020B0604020202020204" pitchFamily="34" charset="0"/>
                <a:cs typeface="Arial" panose="020B0604020202020204" pitchFamily="34" charset="0"/>
              </a:rPr>
              <a:t>chỉ: </a:t>
            </a:r>
            <a:r>
              <a:rPr lang="en-US" sz="1600" dirty="0" err="1" smtClean="0">
                <a:solidFill>
                  <a:srgbClr val="0000FF"/>
                </a:solidFill>
                <a:latin typeface="Arial" panose="020B0604020202020204" pitchFamily="34" charset="0"/>
                <a:cs typeface="Arial" panose="020B0604020202020204" pitchFamily="34" charset="0"/>
              </a:rPr>
              <a:t>Số</a:t>
            </a:r>
            <a:r>
              <a:rPr lang="en-US" sz="1600" dirty="0" smtClean="0">
                <a:solidFill>
                  <a:srgbClr val="0000FF"/>
                </a:solidFill>
                <a:latin typeface="Arial" panose="020B0604020202020204" pitchFamily="34" charset="0"/>
                <a:cs typeface="Arial" panose="020B0604020202020204" pitchFamily="34" charset="0"/>
              </a:rPr>
              <a:t> 26 </a:t>
            </a:r>
            <a:r>
              <a:rPr lang="en-US" sz="1600" dirty="0" err="1" smtClean="0">
                <a:solidFill>
                  <a:srgbClr val="0000FF"/>
                </a:solidFill>
                <a:latin typeface="Arial" panose="020B0604020202020204" pitchFamily="34" charset="0"/>
                <a:cs typeface="Arial" panose="020B0604020202020204" pitchFamily="34" charset="0"/>
              </a:rPr>
              <a:t>Bạch</a:t>
            </a:r>
            <a:r>
              <a:rPr lang="en-US" sz="1600" dirty="0" smtClean="0">
                <a:solidFill>
                  <a:srgbClr val="0000FF"/>
                </a:solidFill>
                <a:latin typeface="Arial" panose="020B0604020202020204" pitchFamily="34" charset="0"/>
                <a:cs typeface="Arial" panose="020B0604020202020204" pitchFamily="34" charset="0"/>
              </a:rPr>
              <a:t> Mai- Hai </a:t>
            </a:r>
            <a:r>
              <a:rPr lang="en-US" sz="1600" dirty="0" err="1" smtClean="0">
                <a:solidFill>
                  <a:srgbClr val="0000FF"/>
                </a:solidFill>
                <a:latin typeface="Arial" panose="020B0604020202020204" pitchFamily="34" charset="0"/>
                <a:cs typeface="Arial" panose="020B0604020202020204" pitchFamily="34" charset="0"/>
              </a:rPr>
              <a:t>BàTrưng</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Hà</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Nội</a:t>
            </a:r>
            <a:endParaRPr lang="en-US" sz="1600" dirty="0">
              <a:solidFill>
                <a:srgbClr val="0000FF"/>
              </a:solidFill>
              <a:latin typeface="Arial" panose="020B0604020202020204" pitchFamily="34" charset="0"/>
              <a:cs typeface="Arial" panose="020B0604020202020204" pitchFamily="34" charset="0"/>
            </a:endParaRPr>
          </a:p>
          <a:p>
            <a:r>
              <a:rPr lang="vi-VN" sz="1600" dirty="0" smtClean="0">
                <a:solidFill>
                  <a:srgbClr val="0000FF"/>
                </a:solidFill>
                <a:latin typeface="Arial" panose="020B0604020202020204" pitchFamily="34" charset="0"/>
                <a:cs typeface="Arial" panose="020B0604020202020204" pitchFamily="34" charset="0"/>
              </a:rPr>
              <a:t>Ngày </a:t>
            </a:r>
            <a:r>
              <a:rPr lang="vi-VN" sz="1600" dirty="0">
                <a:solidFill>
                  <a:srgbClr val="0000FF"/>
                </a:solidFill>
                <a:latin typeface="Arial" panose="020B0604020202020204" pitchFamily="34" charset="0"/>
                <a:cs typeface="Arial" panose="020B0604020202020204" pitchFamily="34" charset="0"/>
              </a:rPr>
              <a:t>vào viện: </a:t>
            </a:r>
            <a:r>
              <a:rPr lang="en-US" sz="1600" dirty="0" smtClean="0">
                <a:solidFill>
                  <a:srgbClr val="0000FF"/>
                </a:solidFill>
                <a:latin typeface="Arial" panose="020B0604020202020204" pitchFamily="34" charset="0"/>
                <a:cs typeface="Arial" panose="020B0604020202020204" pitchFamily="34" charset="0"/>
              </a:rPr>
              <a:t>18h </a:t>
            </a:r>
            <a:r>
              <a:rPr lang="en-US" sz="1600" dirty="0" err="1" smtClean="0">
                <a:solidFill>
                  <a:srgbClr val="0000FF"/>
                </a:solidFill>
                <a:latin typeface="Arial" panose="020B0604020202020204" pitchFamily="34" charset="0"/>
                <a:cs typeface="Arial" panose="020B0604020202020204" pitchFamily="34" charset="0"/>
              </a:rPr>
              <a:t>ngày</a:t>
            </a:r>
            <a:r>
              <a:rPr lang="en-US" sz="1600" dirty="0" smtClean="0">
                <a:solidFill>
                  <a:srgbClr val="0000FF"/>
                </a:solidFill>
                <a:latin typeface="Arial" panose="020B0604020202020204" pitchFamily="34" charset="0"/>
                <a:cs typeface="Arial" panose="020B0604020202020204" pitchFamily="34" charset="0"/>
              </a:rPr>
              <a:t> 2/5/2020</a:t>
            </a:r>
          </a:p>
          <a:p>
            <a:r>
              <a:rPr lang="en-US" sz="1600" dirty="0" err="1" smtClean="0">
                <a:solidFill>
                  <a:srgbClr val="0000FF"/>
                </a:solidFill>
                <a:latin typeface="Arial" panose="020B0604020202020204" pitchFamily="34" charset="0"/>
                <a:cs typeface="Arial" panose="020B0604020202020204" pitchFamily="34" charset="0"/>
              </a:rPr>
              <a:t>Lý</a:t>
            </a:r>
            <a:r>
              <a:rPr lang="en-US" sz="1600" dirty="0" smtClean="0">
                <a:solidFill>
                  <a:srgbClr val="0000FF"/>
                </a:solidFill>
                <a:latin typeface="Arial" panose="020B0604020202020204" pitchFamily="34" charset="0"/>
                <a:cs typeface="Arial" panose="020B0604020202020204" pitchFamily="34" charset="0"/>
              </a:rPr>
              <a:t> do </a:t>
            </a:r>
            <a:r>
              <a:rPr lang="en-US" sz="1600" dirty="0" err="1" smtClean="0">
                <a:solidFill>
                  <a:srgbClr val="0000FF"/>
                </a:solidFill>
                <a:latin typeface="Arial" panose="020B0604020202020204" pitchFamily="34" charset="0"/>
                <a:cs typeface="Arial" panose="020B0604020202020204" pitchFamily="34" charset="0"/>
              </a:rPr>
              <a:t>vào</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viện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Sốt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vàng</a:t>
            </a:r>
            <a:r>
              <a:rPr lang="en-US" sz="1600" dirty="0" smtClean="0">
                <a:solidFill>
                  <a:srgbClr val="0000FF"/>
                </a:solidFill>
                <a:latin typeface="Arial" panose="020B0604020202020204" pitchFamily="34" charset="0"/>
                <a:cs typeface="Arial" panose="020B0604020202020204" pitchFamily="34" charset="0"/>
              </a:rPr>
              <a:t> da, </a:t>
            </a:r>
            <a:r>
              <a:rPr lang="en-US" sz="1600" dirty="0" err="1" smtClean="0">
                <a:solidFill>
                  <a:srgbClr val="0000FF"/>
                </a:solidFill>
                <a:latin typeface="Arial" panose="020B0604020202020204" pitchFamily="34" charset="0"/>
                <a:cs typeface="Arial" panose="020B0604020202020204" pitchFamily="34" charset="0"/>
              </a:rPr>
              <a:t>mệt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mỏi</a:t>
            </a:r>
            <a:r>
              <a:rPr lang="en-US" sz="1600" dirty="0" smtClean="0">
                <a:solidFill>
                  <a:srgbClr val="0000FF"/>
                </a:solidFill>
                <a:latin typeface="Arial" panose="020B0604020202020204" pitchFamily="34" charset="0"/>
                <a:cs typeface="Arial" panose="020B0604020202020204" pitchFamily="34" charset="0"/>
              </a:rPr>
              <a:t>.</a:t>
            </a:r>
          </a:p>
          <a:p>
            <a:r>
              <a:rPr lang="en-US" sz="1600" dirty="0" err="1" smtClean="0">
                <a:solidFill>
                  <a:srgbClr val="0000FF"/>
                </a:solidFill>
                <a:latin typeface="Arial" panose="020B0604020202020204" pitchFamily="34" charset="0"/>
                <a:cs typeface="Arial" panose="020B0604020202020204" pitchFamily="34" charset="0"/>
              </a:rPr>
              <a:t>Chẩn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đoán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Viêm</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gan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mạn</a:t>
            </a:r>
            <a:endParaRPr lang="en-US" sz="1600" b="1" dirty="0" smtClean="0">
              <a:solidFill>
                <a:srgbClr val="0000FF"/>
              </a:solidFill>
              <a:latin typeface="Arial" panose="020B0604020202020204" pitchFamily="34" charset="0"/>
              <a:cs typeface="Arial" panose="020B0604020202020204" pitchFamily="34" charset="0"/>
            </a:endParaRPr>
          </a:p>
          <a:p>
            <a:pPr marL="0" indent="0">
              <a:buNone/>
            </a:pPr>
            <a:r>
              <a:rPr lang="vi-VN" sz="1600" b="1" dirty="0" smtClean="0">
                <a:solidFill>
                  <a:srgbClr val="0000FF"/>
                </a:solidFill>
                <a:latin typeface="Arial" panose="020B0604020202020204" pitchFamily="34" charset="0"/>
                <a:cs typeface="Arial" panose="020B0604020202020204" pitchFamily="34" charset="0"/>
              </a:rPr>
              <a:t>PHẦN </a:t>
            </a:r>
            <a:r>
              <a:rPr lang="vi-VN" sz="1600" b="1" dirty="0">
                <a:solidFill>
                  <a:srgbClr val="0000FF"/>
                </a:solidFill>
                <a:latin typeface="Arial" panose="020B0604020202020204" pitchFamily="34" charset="0"/>
                <a:cs typeface="Arial" panose="020B0604020202020204" pitchFamily="34" charset="0"/>
              </a:rPr>
              <a:t>2: HỎI BỆNH</a:t>
            </a:r>
          </a:p>
          <a:p>
            <a:r>
              <a:rPr lang="vi-VN" sz="1600" dirty="0" smtClean="0">
                <a:solidFill>
                  <a:srgbClr val="0000FF"/>
                </a:solidFill>
                <a:latin typeface="Arial" panose="020B0604020202020204" pitchFamily="34" charset="0"/>
                <a:cs typeface="Arial" panose="020B0604020202020204" pitchFamily="34" charset="0"/>
              </a:rPr>
              <a:t>Lý </a:t>
            </a:r>
            <a:r>
              <a:rPr lang="vi-VN" sz="1600" dirty="0">
                <a:solidFill>
                  <a:srgbClr val="0000FF"/>
                </a:solidFill>
                <a:latin typeface="Arial" panose="020B0604020202020204" pitchFamily="34" charset="0"/>
                <a:cs typeface="Arial" panose="020B0604020202020204" pitchFamily="34" charset="0"/>
              </a:rPr>
              <a:t>do vào viện: </a:t>
            </a:r>
            <a:r>
              <a:rPr lang="en-US" sz="1600" dirty="0" err="1" smtClean="0">
                <a:solidFill>
                  <a:srgbClr val="0000FF"/>
                </a:solidFill>
                <a:latin typeface="Arial" panose="020B0604020202020204" pitchFamily="34" charset="0"/>
                <a:cs typeface="Arial" panose="020B0604020202020204" pitchFamily="34" charset="0"/>
              </a:rPr>
              <a:t>Sốt</a:t>
            </a:r>
            <a:r>
              <a:rPr lang="en-US" sz="1600" dirty="0" smtClean="0">
                <a:solidFill>
                  <a:srgbClr val="0000FF"/>
                </a:solidFill>
                <a:latin typeface="Arial" panose="020B0604020202020204" pitchFamily="34" charset="0"/>
                <a:cs typeface="Arial" panose="020B0604020202020204" pitchFamily="34" charset="0"/>
              </a:rPr>
              <a:t> 38 </a:t>
            </a:r>
            <a:r>
              <a:rPr lang="en-US" sz="1600" dirty="0" err="1" smtClean="0">
                <a:solidFill>
                  <a:srgbClr val="0000FF"/>
                </a:solidFill>
                <a:latin typeface="Arial" panose="020B0604020202020204" pitchFamily="34" charset="0"/>
                <a:cs typeface="Arial" panose="020B0604020202020204" pitchFamily="34" charset="0"/>
              </a:rPr>
              <a:t>độ</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vàng</a:t>
            </a:r>
            <a:r>
              <a:rPr lang="en-US" sz="1600" dirty="0" smtClean="0">
                <a:solidFill>
                  <a:srgbClr val="0000FF"/>
                </a:solidFill>
                <a:latin typeface="Arial" panose="020B0604020202020204" pitchFamily="34" charset="0"/>
                <a:cs typeface="Arial" panose="020B0604020202020204" pitchFamily="34" charset="0"/>
              </a:rPr>
              <a:t> da, </a:t>
            </a:r>
            <a:r>
              <a:rPr lang="en-US" sz="1600" dirty="0" err="1" smtClean="0">
                <a:solidFill>
                  <a:srgbClr val="0000FF"/>
                </a:solidFill>
                <a:latin typeface="Arial" panose="020B0604020202020204" pitchFamily="34" charset="0"/>
                <a:cs typeface="Arial" panose="020B0604020202020204" pitchFamily="34" charset="0"/>
              </a:rPr>
              <a:t>mệt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mỏi</a:t>
            </a:r>
            <a:r>
              <a:rPr lang="en-US" sz="1600" dirty="0" smtClean="0">
                <a:solidFill>
                  <a:srgbClr val="0000FF"/>
                </a:solidFill>
                <a:latin typeface="Arial" panose="020B0604020202020204" pitchFamily="34" charset="0"/>
                <a:cs typeface="Arial" panose="020B0604020202020204" pitchFamily="34" charset="0"/>
              </a:rPr>
              <a:t>.</a:t>
            </a:r>
          </a:p>
          <a:p>
            <a:r>
              <a:rPr lang="vi-VN" sz="1600" dirty="0" smtClean="0">
                <a:solidFill>
                  <a:srgbClr val="0000FF"/>
                </a:solidFill>
                <a:latin typeface="Arial" panose="020B0604020202020204" pitchFamily="34" charset="0"/>
                <a:cs typeface="Arial" panose="020B0604020202020204" pitchFamily="34" charset="0"/>
              </a:rPr>
              <a:t>Bệnh </a:t>
            </a:r>
            <a:r>
              <a:rPr lang="vi-VN" sz="1600" dirty="0">
                <a:solidFill>
                  <a:srgbClr val="0000FF"/>
                </a:solidFill>
                <a:latin typeface="Arial" panose="020B0604020202020204" pitchFamily="34" charset="0"/>
                <a:cs typeface="Arial" panose="020B0604020202020204" pitchFamily="34" charset="0"/>
              </a:rPr>
              <a:t>sử</a:t>
            </a:r>
            <a:r>
              <a:rPr lang="vi-VN" sz="1600" dirty="0" smtClean="0">
                <a:solidFill>
                  <a:srgbClr val="0000FF"/>
                </a:solidFill>
                <a:latin typeface="Arial" panose="020B0604020202020204" pitchFamily="34" charset="0"/>
                <a:cs typeface="Arial" panose="020B0604020202020204" pitchFamily="34" charset="0"/>
              </a:rPr>
              <a: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Khoảng</a:t>
            </a:r>
            <a:r>
              <a:rPr lang="en-US" sz="1600" dirty="0" smtClean="0">
                <a:solidFill>
                  <a:srgbClr val="0000FF"/>
                </a:solidFill>
                <a:latin typeface="Arial" panose="020B0604020202020204" pitchFamily="34" charset="0"/>
                <a:cs typeface="Arial" panose="020B0604020202020204" pitchFamily="34" charset="0"/>
              </a:rPr>
              <a:t> 1 </a:t>
            </a:r>
            <a:r>
              <a:rPr lang="en-US" sz="1600" dirty="0" err="1" smtClean="0">
                <a:solidFill>
                  <a:srgbClr val="0000FF"/>
                </a:solidFill>
                <a:latin typeface="Arial" panose="020B0604020202020204" pitchFamily="34" charset="0"/>
                <a:cs typeface="Arial" panose="020B0604020202020204" pitchFamily="34" charset="0"/>
              </a:rPr>
              <a:t>tuần</a:t>
            </a:r>
            <a:r>
              <a:rPr lang="en-US" sz="1600" dirty="0" smtClean="0">
                <a:solidFill>
                  <a:srgbClr val="0000FF"/>
                </a:solidFill>
                <a:latin typeface="Arial" panose="020B0604020202020204" pitchFamily="34" charset="0"/>
                <a:cs typeface="Arial" panose="020B0604020202020204" pitchFamily="34" charset="0"/>
              </a:rPr>
              <a:t> nay NB </a:t>
            </a:r>
            <a:r>
              <a:rPr lang="en-US" sz="1600" dirty="0" err="1" smtClean="0">
                <a:solidFill>
                  <a:srgbClr val="0000FF"/>
                </a:solidFill>
                <a:latin typeface="Arial" panose="020B0604020202020204" pitchFamily="34" charset="0"/>
                <a:cs typeface="Arial" panose="020B0604020202020204" pitchFamily="34" charset="0"/>
              </a:rPr>
              <a:t>mệt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chán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ăn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ăn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không</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ngon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miệng</a:t>
            </a:r>
            <a:r>
              <a:rPr lang="en-US" sz="1600" dirty="0" smtClean="0">
                <a:solidFill>
                  <a:srgbClr val="0000FF"/>
                </a:solidFill>
                <a:latin typeface="Arial" panose="020B0604020202020204" pitchFamily="34" charset="0"/>
                <a:cs typeface="Arial" panose="020B0604020202020204" pitchFamily="34" charset="0"/>
              </a:rPr>
              <a:t>.</a:t>
            </a:r>
            <a:endParaRPr lang="vi-VN" sz="1600" dirty="0" smtClean="0">
              <a:solidFill>
                <a:srgbClr val="0000FF"/>
              </a:solidFill>
              <a:latin typeface="Arial" panose="020B0604020202020204" pitchFamily="34" charset="0"/>
              <a:cs typeface="Arial" panose="020B0604020202020204" pitchFamily="34" charset="0"/>
            </a:endParaRPr>
          </a:p>
          <a:p>
            <a:r>
              <a:rPr lang="en-US" sz="1600" dirty="0" err="1" smtClean="0">
                <a:solidFill>
                  <a:srgbClr val="0000FF"/>
                </a:solidFill>
                <a:latin typeface="Arial" panose="020B0604020202020204" pitchFamily="34" charset="0"/>
                <a:cs typeface="Arial" panose="020B0604020202020204" pitchFamily="34" charset="0"/>
              </a:rPr>
              <a:t>Thỉnh</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thoảng</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có</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sốt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kèm</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theo</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rét</a:t>
            </a:r>
            <a:r>
              <a:rPr lang="en-US" sz="1600" dirty="0" smtClean="0">
                <a:solidFill>
                  <a:srgbClr val="0000FF"/>
                </a:solidFill>
                <a:latin typeface="Arial" panose="020B0604020202020204" pitchFamily="34" charset="0"/>
                <a:cs typeface="Arial" panose="020B0604020202020204" pitchFamily="34" charset="0"/>
              </a:rPr>
              <a:t> run, NB </a:t>
            </a:r>
            <a:r>
              <a:rPr lang="en-US" sz="1600" dirty="0" err="1" smtClean="0">
                <a:solidFill>
                  <a:srgbClr val="0000FF"/>
                </a:solidFill>
                <a:latin typeface="Arial" panose="020B0604020202020204" pitchFamily="34" charset="0"/>
                <a:cs typeface="Arial" panose="020B0604020202020204" pitchFamily="34" charset="0"/>
              </a:rPr>
              <a:t>tự</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uống</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hạ</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sốt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tại</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nhà</a:t>
            </a:r>
            <a:r>
              <a:rPr lang="en-US" sz="1600" dirty="0" smtClean="0">
                <a:solidFill>
                  <a:srgbClr val="0000FF"/>
                </a:solidFill>
                <a:latin typeface="Arial" panose="020B0604020202020204" pitchFamily="34" charset="0"/>
                <a:cs typeface="Arial" panose="020B0604020202020204" pitchFamily="34" charset="0"/>
              </a:rPr>
              <a:t>. 2 </a:t>
            </a:r>
            <a:r>
              <a:rPr lang="en-US" sz="1600" dirty="0" err="1" smtClean="0">
                <a:solidFill>
                  <a:srgbClr val="0000FF"/>
                </a:solidFill>
                <a:latin typeface="Arial" panose="020B0604020202020204" pitchFamily="34" charset="0"/>
                <a:cs typeface="Arial" panose="020B0604020202020204" pitchFamily="34" charset="0"/>
              </a:rPr>
              <a:t>ngày</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trước</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khi</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vào</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viện</a:t>
            </a:r>
            <a:r>
              <a:rPr lang="en-US" sz="1600" dirty="0" smtClean="0">
                <a:solidFill>
                  <a:srgbClr val="0000FF"/>
                </a:solidFill>
                <a:latin typeface="Arial" panose="020B0604020202020204" pitchFamily="34" charset="0"/>
                <a:cs typeface="Arial" panose="020B0604020202020204" pitchFamily="34" charset="0"/>
              </a:rPr>
              <a:t> NB </a:t>
            </a:r>
            <a:r>
              <a:rPr lang="en-US" sz="1600" dirty="0" err="1" smtClean="0">
                <a:solidFill>
                  <a:srgbClr val="0000FF"/>
                </a:solidFill>
                <a:latin typeface="Arial" panose="020B0604020202020204" pitchFamily="34" charset="0"/>
                <a:cs typeface="Arial" panose="020B0604020202020204" pitchFamily="34" charset="0"/>
              </a:rPr>
              <a:t>xuất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hiện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vàng</a:t>
            </a:r>
            <a:r>
              <a:rPr lang="en-US" sz="1600" dirty="0" smtClean="0">
                <a:solidFill>
                  <a:srgbClr val="0000FF"/>
                </a:solidFill>
                <a:latin typeface="Arial" panose="020B0604020202020204" pitchFamily="34" charset="0"/>
                <a:cs typeface="Arial" panose="020B0604020202020204" pitchFamily="34" charset="0"/>
              </a:rPr>
              <a:t> da </a:t>
            </a:r>
            <a:r>
              <a:rPr lang="en-US" sz="1600" dirty="0" err="1" smtClean="0">
                <a:solidFill>
                  <a:srgbClr val="0000FF"/>
                </a:solidFill>
                <a:latin typeface="Arial" panose="020B0604020202020204" pitchFamily="34" charset="0"/>
                <a:cs typeface="Arial" panose="020B0604020202020204" pitchFamily="34" charset="0"/>
              </a:rPr>
              <a:t>toàn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thân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sốt</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cao</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người</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nhà</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đưa</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đến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viện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khám</a:t>
            </a:r>
            <a:r>
              <a:rPr lang="en-US" sz="1600" dirty="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tại</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khoa</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Tiêu</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hóa</a:t>
            </a:r>
            <a:r>
              <a:rPr lang="en-US" sz="1600" dirty="0" smtClean="0">
                <a:solidFill>
                  <a:srgbClr val="0000FF"/>
                </a:solidFill>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
            </a:r>
            <a:br>
              <a:rPr lang="vi-VN" sz="1600" dirty="0">
                <a:latin typeface="Arial" panose="020B0604020202020204" pitchFamily="34" charset="0"/>
                <a:cs typeface="Arial" panose="020B0604020202020204" pitchFamily="34" charset="0"/>
              </a:rPr>
            </a:br>
            <a:r>
              <a:rPr lang="vi-VN" sz="1600" dirty="0" smtClean="0">
                <a:solidFill>
                  <a:srgbClr val="0000FF"/>
                </a:solidFill>
                <a:latin typeface="Arial" panose="020B0604020202020204" pitchFamily="34" charset="0"/>
                <a:cs typeface="Arial" panose="020B0604020202020204" pitchFamily="34" charset="0"/>
              </a:rPr>
              <a:t>T</a:t>
            </a:r>
            <a:r>
              <a:rPr lang="en-US" sz="1600" dirty="0" err="1" smtClean="0">
                <a:solidFill>
                  <a:srgbClr val="0000FF"/>
                </a:solidFill>
                <a:latin typeface="Arial" panose="020B0604020202020204" pitchFamily="34" charset="0"/>
                <a:cs typeface="Arial" panose="020B0604020202020204" pitchFamily="34" charset="0"/>
              </a:rPr>
              <a:t>iền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sử</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cá</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nhân</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gia</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đình</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bình</a:t>
            </a:r>
            <a:r>
              <a:rPr lang="en-US" sz="1600" dirty="0" smtClean="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thường</a:t>
            </a:r>
            <a:endParaRPr lang="en-US" sz="1600" dirty="0">
              <a:solidFill>
                <a:srgbClr val="0000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25</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5715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8043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944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5. GHI CHÉP HỒ SƠ</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200151"/>
            <a:ext cx="8229600" cy="3840956"/>
          </a:xfrm>
        </p:spPr>
        <p:txBody>
          <a:bodyPr>
            <a:normAutofit fontScale="25000" lnSpcReduction="20000"/>
          </a:bodyPr>
          <a:lstStyle/>
          <a:p>
            <a:pPr marL="0" indent="0">
              <a:buNone/>
            </a:pPr>
            <a:r>
              <a:rPr lang="vi-VN" sz="10400" dirty="0" smtClean="0">
                <a:solidFill>
                  <a:srgbClr val="0000FF"/>
                </a:solidFill>
                <a:latin typeface="Arial" panose="020B0604020202020204" pitchFamily="34" charset="0"/>
                <a:cs typeface="Arial" panose="020B0604020202020204" pitchFamily="34" charset="0"/>
              </a:rPr>
              <a:t>PHẦN </a:t>
            </a:r>
            <a:r>
              <a:rPr lang="vi-VN" sz="10400" dirty="0">
                <a:solidFill>
                  <a:srgbClr val="0000FF"/>
                </a:solidFill>
                <a:latin typeface="Arial" panose="020B0604020202020204" pitchFamily="34" charset="0"/>
                <a:cs typeface="Arial" panose="020B0604020202020204" pitchFamily="34" charset="0"/>
              </a:rPr>
              <a:t>3: </a:t>
            </a:r>
            <a:r>
              <a:rPr lang="en-US" sz="10400" dirty="0" smtClean="0">
                <a:solidFill>
                  <a:srgbClr val="0000FF"/>
                </a:solidFill>
                <a:latin typeface="Arial" panose="020B0604020202020204" pitchFamily="34" charset="0"/>
                <a:cs typeface="Arial" panose="020B0604020202020204" pitchFamily="34" charset="0"/>
              </a:rPr>
              <a:t>NHẬN ĐỊNH ĐIỀU DƯỠNG</a:t>
            </a:r>
            <a:endParaRPr lang="vi-VN" sz="10400" dirty="0">
              <a:solidFill>
                <a:srgbClr val="0000FF"/>
              </a:solidFill>
              <a:latin typeface="Arial" panose="020B0604020202020204" pitchFamily="34" charset="0"/>
              <a:cs typeface="Arial" panose="020B0604020202020204" pitchFamily="34" charset="0"/>
            </a:endParaRPr>
          </a:p>
          <a:p>
            <a:pPr marL="514350" indent="-514350">
              <a:buAutoNum type="arabicPeriod"/>
            </a:pPr>
            <a:r>
              <a:rPr lang="vi-VN" sz="10400" dirty="0" smtClean="0">
                <a:solidFill>
                  <a:srgbClr val="0000FF"/>
                </a:solidFill>
                <a:latin typeface="Arial" panose="020B0604020202020204" pitchFamily="34" charset="0"/>
                <a:cs typeface="Arial" panose="020B0604020202020204" pitchFamily="34" charset="0"/>
              </a:rPr>
              <a:t>Khám toàn trạng: </a:t>
            </a:r>
            <a:endParaRPr lang="en-US" sz="10400" dirty="0">
              <a:solidFill>
                <a:srgbClr val="0000FF"/>
              </a:solidFill>
              <a:latin typeface="Arial" panose="020B0604020202020204" pitchFamily="34" charset="0"/>
              <a:cs typeface="Arial" panose="020B0604020202020204" pitchFamily="34" charset="0"/>
            </a:endParaRPr>
          </a:p>
          <a:p>
            <a:r>
              <a:rPr lang="en-US" sz="10400" dirty="0" smtClean="0">
                <a:solidFill>
                  <a:srgbClr val="0000FF"/>
                </a:solidFill>
                <a:latin typeface="Arial" panose="020B0604020202020204" pitchFamily="34" charset="0"/>
                <a:cs typeface="Arial" panose="020B0604020202020204" pitchFamily="34" charset="0"/>
              </a:rPr>
              <a:t>NB t</a:t>
            </a:r>
            <a:r>
              <a:rPr lang="vi-VN" sz="10400" dirty="0" smtClean="0">
                <a:solidFill>
                  <a:srgbClr val="0000FF"/>
                </a:solidFill>
                <a:latin typeface="Arial" panose="020B0604020202020204" pitchFamily="34" charset="0"/>
                <a:cs typeface="Arial" panose="020B0604020202020204" pitchFamily="34" charset="0"/>
              </a:rPr>
              <a:t>ỉnh, </a:t>
            </a:r>
            <a:r>
              <a:rPr lang="vi-VN" sz="10400" dirty="0">
                <a:solidFill>
                  <a:srgbClr val="0000FF"/>
                </a:solidFill>
                <a:latin typeface="Arial" panose="020B0604020202020204" pitchFamily="34" charset="0"/>
                <a:cs typeface="Arial" panose="020B0604020202020204" pitchFamily="34" charset="0"/>
              </a:rPr>
              <a:t>tiếp xúc tốt, </a:t>
            </a:r>
            <a:r>
              <a:rPr lang="vi-VN" sz="10400" dirty="0" smtClean="0">
                <a:solidFill>
                  <a:srgbClr val="0000FF"/>
                </a:solidFill>
                <a:latin typeface="Arial" panose="020B0604020202020204" pitchFamily="34" charset="0"/>
                <a:cs typeface="Arial" panose="020B0604020202020204" pitchFamily="34" charset="0"/>
              </a:rPr>
              <a:t>mệt mỏi</a:t>
            </a:r>
          </a:p>
          <a:p>
            <a:r>
              <a:rPr lang="en-US" sz="10400" dirty="0" smtClean="0">
                <a:solidFill>
                  <a:srgbClr val="0000FF"/>
                </a:solidFill>
                <a:latin typeface="Arial" panose="020B0604020202020204" pitchFamily="34" charset="0"/>
                <a:cs typeface="Arial" panose="020B0604020202020204" pitchFamily="34" charset="0"/>
              </a:rPr>
              <a:t>Da </a:t>
            </a:r>
            <a:r>
              <a:rPr lang="en-US" sz="10400" dirty="0" err="1" smtClean="0">
                <a:solidFill>
                  <a:srgbClr val="0000FF"/>
                </a:solidFill>
                <a:latin typeface="Arial" panose="020B0604020202020204" pitchFamily="34" charset="0"/>
                <a:cs typeface="Arial" panose="020B0604020202020204" pitchFamily="34" charset="0"/>
              </a:rPr>
              <a:t>vàng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củng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mạc</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mắt</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vàng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nhẹ</a:t>
            </a:r>
            <a:r>
              <a:rPr lang="en-US" sz="10400" dirty="0" smtClean="0">
                <a:solidFill>
                  <a:srgbClr val="0000FF"/>
                </a:solidFill>
                <a:latin typeface="Arial" panose="020B0604020202020204" pitchFamily="34" charset="0"/>
                <a:cs typeface="Arial" panose="020B0604020202020204" pitchFamily="34" charset="0"/>
              </a:rPr>
              <a:t>.</a:t>
            </a:r>
          </a:p>
          <a:p>
            <a:r>
              <a:rPr lang="en-US" sz="10400" dirty="0" err="1" smtClean="0">
                <a:solidFill>
                  <a:srgbClr val="0000FF"/>
                </a:solidFill>
                <a:latin typeface="Arial" panose="020B0604020202020204" pitchFamily="34" charset="0"/>
                <a:cs typeface="Arial" panose="020B0604020202020204" pitchFamily="34" charset="0"/>
              </a:rPr>
              <a:t>Niêm</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mạc</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hồng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nhạt</a:t>
            </a:r>
            <a:endParaRPr lang="en-US" sz="10400" dirty="0" smtClean="0">
              <a:solidFill>
                <a:srgbClr val="0000FF"/>
              </a:solidFill>
              <a:latin typeface="Arial" panose="020B0604020202020204" pitchFamily="34" charset="0"/>
              <a:cs typeface="Arial" panose="020B0604020202020204" pitchFamily="34" charset="0"/>
            </a:endParaRPr>
          </a:p>
          <a:p>
            <a:r>
              <a:rPr lang="en-US" sz="10400" dirty="0" smtClean="0">
                <a:solidFill>
                  <a:srgbClr val="0000FF"/>
                </a:solidFill>
                <a:latin typeface="Arial" panose="020B0604020202020204" pitchFamily="34" charset="0"/>
                <a:cs typeface="Arial" panose="020B0604020202020204" pitchFamily="34" charset="0"/>
              </a:rPr>
              <a:t>N</a:t>
            </a:r>
            <a:r>
              <a:rPr lang="vi-VN" sz="10400" dirty="0" smtClean="0">
                <a:solidFill>
                  <a:srgbClr val="0000FF"/>
                </a:solidFill>
                <a:latin typeface="Arial" panose="020B0604020202020204" pitchFamily="34" charset="0"/>
                <a:cs typeface="Arial" panose="020B0604020202020204" pitchFamily="34" charset="0"/>
              </a:rPr>
              <a:t>B</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không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phù</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không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xuất</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huyết</a:t>
            </a:r>
            <a:endParaRPr lang="en-US" sz="10400" dirty="0" smtClean="0">
              <a:solidFill>
                <a:srgbClr val="0000FF"/>
              </a:solidFill>
              <a:latin typeface="Arial" panose="020B0604020202020204" pitchFamily="34" charset="0"/>
              <a:cs typeface="Arial" panose="020B0604020202020204" pitchFamily="34" charset="0"/>
            </a:endParaRPr>
          </a:p>
          <a:p>
            <a:r>
              <a:rPr lang="en-US" sz="10400" dirty="0" err="1" smtClean="0">
                <a:solidFill>
                  <a:srgbClr val="0000FF"/>
                </a:solidFill>
                <a:latin typeface="Arial" panose="020B0604020202020204" pitchFamily="34" charset="0"/>
                <a:cs typeface="Arial" panose="020B0604020202020204" pitchFamily="34" charset="0"/>
              </a:rPr>
              <a:t>Tuyến</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giáp</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không</a:t>
            </a:r>
            <a:r>
              <a:rPr lang="en-US" sz="10400" dirty="0" smtClean="0">
                <a:solidFill>
                  <a:srgbClr val="0000FF"/>
                </a:solidFill>
                <a:latin typeface="Arial" panose="020B0604020202020204" pitchFamily="34" charset="0"/>
                <a:cs typeface="Arial" panose="020B0604020202020204" pitchFamily="34" charset="0"/>
              </a:rPr>
              <a:t> to, </a:t>
            </a:r>
            <a:r>
              <a:rPr lang="en-US" sz="10400" dirty="0" err="1" smtClean="0">
                <a:solidFill>
                  <a:srgbClr val="0000FF"/>
                </a:solidFill>
                <a:latin typeface="Arial" panose="020B0604020202020204" pitchFamily="34" charset="0"/>
                <a:cs typeface="Arial" panose="020B0604020202020204" pitchFamily="34" charset="0"/>
              </a:rPr>
              <a:t>hạch</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ngoại</a:t>
            </a:r>
            <a:r>
              <a:rPr lang="en-US" sz="10400" dirty="0" smtClean="0">
                <a:solidFill>
                  <a:srgbClr val="0000FF"/>
                </a:solidFill>
                <a:latin typeface="Arial" panose="020B0604020202020204" pitchFamily="34" charset="0"/>
                <a:cs typeface="Arial" panose="020B0604020202020204" pitchFamily="34" charset="0"/>
              </a:rPr>
              <a:t> vi </a:t>
            </a:r>
            <a:r>
              <a:rPr lang="en-US" sz="10400" dirty="0" err="1" smtClean="0">
                <a:solidFill>
                  <a:srgbClr val="0000FF"/>
                </a:solidFill>
                <a:latin typeface="Arial" panose="020B0604020202020204" pitchFamily="34" charset="0"/>
                <a:cs typeface="Arial" panose="020B0604020202020204" pitchFamily="34" charset="0"/>
              </a:rPr>
              <a:t>không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sờ</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thấy</a:t>
            </a:r>
            <a:endParaRPr lang="en-US" sz="10400" dirty="0" smtClean="0">
              <a:solidFill>
                <a:srgbClr val="0000FF"/>
              </a:solidFill>
              <a:latin typeface="Arial" panose="020B0604020202020204" pitchFamily="34" charset="0"/>
              <a:cs typeface="Arial" panose="020B0604020202020204" pitchFamily="34" charset="0"/>
            </a:endParaRPr>
          </a:p>
          <a:p>
            <a:r>
              <a:rPr lang="en-US" sz="10400" dirty="0" err="1" smtClean="0">
                <a:solidFill>
                  <a:srgbClr val="0000FF"/>
                </a:solidFill>
                <a:latin typeface="Arial" panose="020B0604020202020204" pitchFamily="34" charset="0"/>
                <a:cs typeface="Arial" panose="020B0604020202020204" pitchFamily="34" charset="0"/>
              </a:rPr>
              <a:t>Thể</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trạng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trung</a:t>
            </a:r>
            <a:r>
              <a:rPr lang="en-US" sz="10400" dirty="0" smtClean="0">
                <a:solidFill>
                  <a:srgbClr val="0000FF"/>
                </a:solidFill>
                <a:latin typeface="Arial" panose="020B0604020202020204" pitchFamily="34" charset="0"/>
                <a:cs typeface="Arial" panose="020B0604020202020204" pitchFamily="34" charset="0"/>
              </a:rPr>
              <a:t> </a:t>
            </a:r>
            <a:r>
              <a:rPr lang="en-US" sz="10400" dirty="0" err="1" smtClean="0">
                <a:solidFill>
                  <a:srgbClr val="0000FF"/>
                </a:solidFill>
                <a:latin typeface="Arial" panose="020B0604020202020204" pitchFamily="34" charset="0"/>
                <a:cs typeface="Arial" panose="020B0604020202020204" pitchFamily="34" charset="0"/>
              </a:rPr>
              <a:t>bình</a:t>
            </a:r>
            <a:r>
              <a:rPr lang="en-US" sz="10400" dirty="0" smtClean="0">
                <a:solidFill>
                  <a:srgbClr val="0000FF"/>
                </a:solidFill>
                <a:latin typeface="Arial" panose="020B0604020202020204" pitchFamily="34" charset="0"/>
                <a:cs typeface="Arial" panose="020B0604020202020204" pitchFamily="34" charset="0"/>
              </a:rPr>
              <a:t>. BMI 18,5.</a:t>
            </a:r>
          </a:p>
          <a:p>
            <a:r>
              <a:rPr lang="sv-SE" sz="10400" dirty="0">
                <a:solidFill>
                  <a:srgbClr val="0000FF"/>
                </a:solidFill>
                <a:latin typeface="Arial" panose="020B0604020202020204" pitchFamily="34" charset="0"/>
                <a:cs typeface="Arial" panose="020B0604020202020204" pitchFamily="34" charset="0"/>
              </a:rPr>
              <a:t> </a:t>
            </a:r>
            <a:r>
              <a:rPr lang="sv-SE" sz="10400" dirty="0" smtClean="0">
                <a:solidFill>
                  <a:srgbClr val="0000FF"/>
                </a:solidFill>
                <a:latin typeface="Arial" panose="020B0604020202020204" pitchFamily="34" charset="0"/>
                <a:cs typeface="Arial" panose="020B0604020202020204" pitchFamily="34" charset="0"/>
              </a:rPr>
              <a:t>T= 38</a:t>
            </a:r>
            <a:r>
              <a:rPr lang="en-US" sz="10400" baseline="30000" dirty="0" smtClean="0">
                <a:solidFill>
                  <a:srgbClr val="0000FF"/>
                </a:solidFill>
                <a:latin typeface="Arial" panose="020B0604020202020204" pitchFamily="34" charset="0"/>
                <a:cs typeface="Arial" panose="020B0604020202020204" pitchFamily="34" charset="0"/>
              </a:rPr>
              <a:t>0</a:t>
            </a:r>
            <a:r>
              <a:rPr lang="sv-SE" sz="10400" dirty="0" smtClean="0">
                <a:solidFill>
                  <a:srgbClr val="0000FF"/>
                </a:solidFill>
                <a:latin typeface="Arial" panose="020B0604020202020204" pitchFamily="34" charset="0"/>
                <a:cs typeface="Arial" panose="020B0604020202020204" pitchFamily="34" charset="0"/>
              </a:rPr>
              <a:t>C</a:t>
            </a:r>
            <a:r>
              <a:rPr lang="sv-SE" sz="10400" dirty="0">
                <a:solidFill>
                  <a:srgbClr val="0000FF"/>
                </a:solidFill>
                <a:latin typeface="Arial" panose="020B0604020202020204" pitchFamily="34" charset="0"/>
                <a:cs typeface="Arial" panose="020B0604020202020204" pitchFamily="34" charset="0"/>
              </a:rPr>
              <a:t>, M: 80 ck/ph, HA 100/60 </a:t>
            </a:r>
            <a:r>
              <a:rPr lang="sv-SE" sz="10400" dirty="0" smtClean="0">
                <a:solidFill>
                  <a:srgbClr val="0000FF"/>
                </a:solidFill>
                <a:latin typeface="Arial" panose="020B0604020202020204" pitchFamily="34" charset="0"/>
                <a:cs typeface="Arial" panose="020B0604020202020204" pitchFamily="34" charset="0"/>
              </a:rPr>
              <a:t>mmHg, NT 20l/p</a:t>
            </a:r>
            <a:endParaRPr lang="en-US" sz="10400" dirty="0" smtClean="0">
              <a:solidFill>
                <a:srgbClr val="0000FF"/>
              </a:solidFill>
              <a:latin typeface="Arial" panose="020B0604020202020204" pitchFamily="34" charset="0"/>
              <a:cs typeface="Arial" panose="020B0604020202020204" pitchFamily="34" charset="0"/>
            </a:endParaRPr>
          </a:p>
          <a:p>
            <a:pPr marL="0" indent="0">
              <a:buNone/>
            </a:pPr>
            <a:endParaRPr lang="en-US" sz="11200" dirty="0" smtClean="0">
              <a:solidFill>
                <a:srgbClr val="0000FF"/>
              </a:solidFill>
              <a:latin typeface="Arial" panose="020B0604020202020204" pitchFamily="34" charset="0"/>
              <a:cs typeface="Arial" panose="020B0604020202020204" pitchFamily="34" charset="0"/>
            </a:endParaRPr>
          </a:p>
          <a:p>
            <a:pPr marL="0" indent="0">
              <a:buNone/>
            </a:pPr>
            <a:endParaRPr lang="en-US" dirty="0" smtClean="0">
              <a:solidFill>
                <a:srgbClr val="0000FF"/>
              </a:solidFill>
            </a:endParaRPr>
          </a:p>
          <a:p>
            <a:pPr marL="0" indent="0">
              <a:buNone/>
            </a:pPr>
            <a:r>
              <a:rPr lang="vi-VN" dirty="0">
                <a:solidFill>
                  <a:srgbClr val="0000FF"/>
                </a:solidFill>
              </a:rPr>
              <a:t/>
            </a:r>
            <a:br>
              <a:rPr lang="vi-VN" dirty="0">
                <a:solidFill>
                  <a:srgbClr val="0000FF"/>
                </a:solidFill>
              </a:rPr>
            </a:br>
            <a:endParaRPr lang="en-US" dirty="0"/>
          </a:p>
        </p:txBody>
      </p:sp>
      <p:sp>
        <p:nvSpPr>
          <p:cNvPr id="3" name="Slide Number Placeholder 2"/>
          <p:cNvSpPr>
            <a:spLocks noGrp="1"/>
          </p:cNvSpPr>
          <p:nvPr>
            <p:ph type="sldNum" sz="quarter" idx="12"/>
          </p:nvPr>
        </p:nvSpPr>
        <p:spPr/>
        <p:txBody>
          <a:bodyPr/>
          <a:lstStyle/>
          <a:p>
            <a:fld id="{4EAF65A9-22AB-466A-842E-C5BF9E56D958}" type="slidenum">
              <a:rPr lang="en-US" smtClean="0"/>
              <a:pPr/>
              <a:t>26</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133349"/>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152400" y="1333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4723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5. GHI CHÉP HỒ SƠ</a:t>
            </a:r>
            <a:endParaRPr lang="en-US" sz="2800" b="1" dirty="0">
              <a:solidFill>
                <a:schemeClr val="bg1"/>
              </a:solidFill>
              <a:latin typeface="Arial" pitchFamily="34" charset="0"/>
              <a:ea typeface="Tahoma" pitchFamily="34" charset="0"/>
              <a:cs typeface="Arial" pitchFamily="34" charset="0"/>
            </a:endParaRPr>
          </a:p>
        </p:txBody>
      </p:sp>
      <p:sp>
        <p:nvSpPr>
          <p:cNvPr id="6" name="Content Placeholder 5"/>
          <p:cNvSpPr>
            <a:spLocks noGrp="1"/>
          </p:cNvSpPr>
          <p:nvPr>
            <p:ph idx="1"/>
          </p:nvPr>
        </p:nvSpPr>
        <p:spPr>
          <a:xfrm>
            <a:off x="457200" y="1200151"/>
            <a:ext cx="8458200" cy="3840956"/>
          </a:xfrm>
        </p:spPr>
        <p:txBody>
          <a:bodyPr>
            <a:normAutofit fontScale="25000" lnSpcReduction="20000"/>
          </a:bodyPr>
          <a:lstStyle/>
          <a:p>
            <a:pPr marL="0" indent="0">
              <a:buNone/>
            </a:pPr>
            <a:r>
              <a:rPr lang="vi-VN" sz="9800" dirty="0" smtClean="0">
                <a:solidFill>
                  <a:srgbClr val="0000FF"/>
                </a:solidFill>
                <a:latin typeface="Arial" panose="020B0604020202020204" pitchFamily="34" charset="0"/>
                <a:cs typeface="Arial" panose="020B0604020202020204" pitchFamily="34" charset="0"/>
              </a:rPr>
              <a:t>PHẦN </a:t>
            </a:r>
            <a:r>
              <a:rPr lang="vi-VN" sz="9800" dirty="0">
                <a:solidFill>
                  <a:srgbClr val="0000FF"/>
                </a:solidFill>
                <a:latin typeface="Arial" panose="020B0604020202020204" pitchFamily="34" charset="0"/>
                <a:cs typeface="Arial" panose="020B0604020202020204" pitchFamily="34" charset="0"/>
              </a:rPr>
              <a:t>3: </a:t>
            </a:r>
            <a:r>
              <a:rPr lang="en-US" sz="9800" dirty="0" smtClean="0">
                <a:solidFill>
                  <a:srgbClr val="0000FF"/>
                </a:solidFill>
                <a:latin typeface="Arial" panose="020B0604020202020204" pitchFamily="34" charset="0"/>
                <a:cs typeface="Arial" panose="020B0604020202020204" pitchFamily="34" charset="0"/>
              </a:rPr>
              <a:t>NHẬN ĐỊNH ĐIỀU DƯỠNG</a:t>
            </a:r>
            <a:endParaRPr lang="vi-VN" sz="9800" dirty="0">
              <a:solidFill>
                <a:srgbClr val="0000FF"/>
              </a:solidFill>
              <a:latin typeface="Arial" panose="020B0604020202020204" pitchFamily="34" charset="0"/>
              <a:cs typeface="Arial" panose="020B0604020202020204" pitchFamily="34" charset="0"/>
            </a:endParaRPr>
          </a:p>
          <a:p>
            <a:pPr marL="0" indent="0">
              <a:buNone/>
            </a:pPr>
            <a:r>
              <a:rPr lang="en-US" sz="11200" b="1" dirty="0" smtClean="0">
                <a:solidFill>
                  <a:srgbClr val="0000FF"/>
                </a:solidFill>
                <a:latin typeface="Arial" panose="020B0604020202020204" pitchFamily="34" charset="0"/>
                <a:cs typeface="Arial" panose="020B0604020202020204" pitchFamily="34" charset="0"/>
              </a:rPr>
              <a:t>2. </a:t>
            </a:r>
            <a:r>
              <a:rPr lang="en-US" sz="11200" b="1" dirty="0" err="1" smtClean="0">
                <a:solidFill>
                  <a:srgbClr val="0000FF"/>
                </a:solidFill>
                <a:latin typeface="Arial" panose="020B0604020202020204" pitchFamily="34" charset="0"/>
                <a:cs typeface="Arial" panose="020B0604020202020204" pitchFamily="34" charset="0"/>
              </a:rPr>
              <a:t>Hệ</a:t>
            </a:r>
            <a:r>
              <a:rPr lang="en-US" sz="11200" b="1" dirty="0" smtClean="0">
                <a:solidFill>
                  <a:srgbClr val="0000FF"/>
                </a:solidFill>
                <a:latin typeface="Arial" panose="020B0604020202020204" pitchFamily="34" charset="0"/>
                <a:cs typeface="Arial" panose="020B0604020202020204" pitchFamily="34" charset="0"/>
              </a:rPr>
              <a:t> </a:t>
            </a:r>
            <a:r>
              <a:rPr lang="en-US" sz="11200" b="1" dirty="0" err="1" smtClean="0">
                <a:solidFill>
                  <a:srgbClr val="0000FF"/>
                </a:solidFill>
                <a:latin typeface="Arial" panose="020B0604020202020204" pitchFamily="34" charset="0"/>
                <a:cs typeface="Arial" panose="020B0604020202020204" pitchFamily="34" charset="0"/>
              </a:rPr>
              <a:t>cơ</a:t>
            </a:r>
            <a:r>
              <a:rPr lang="en-US" sz="11200" b="1" dirty="0" smtClean="0">
                <a:solidFill>
                  <a:srgbClr val="0000FF"/>
                </a:solidFill>
                <a:latin typeface="Arial" panose="020B0604020202020204" pitchFamily="34" charset="0"/>
                <a:cs typeface="Arial" panose="020B0604020202020204" pitchFamily="34" charset="0"/>
              </a:rPr>
              <a:t> </a:t>
            </a:r>
            <a:r>
              <a:rPr lang="en-US" sz="11200" b="1" dirty="0" err="1" smtClean="0">
                <a:solidFill>
                  <a:srgbClr val="0000FF"/>
                </a:solidFill>
                <a:latin typeface="Arial" panose="020B0604020202020204" pitchFamily="34" charset="0"/>
                <a:cs typeface="Arial" panose="020B0604020202020204" pitchFamily="34" charset="0"/>
              </a:rPr>
              <a:t>quan</a:t>
            </a:r>
            <a:r>
              <a:rPr lang="en-US" sz="11200" b="1" dirty="0" smtClean="0">
                <a:solidFill>
                  <a:srgbClr val="0000FF"/>
                </a:solidFill>
                <a:latin typeface="Arial" panose="020B0604020202020204" pitchFamily="34" charset="0"/>
                <a:cs typeface="Arial" panose="020B0604020202020204" pitchFamily="34" charset="0"/>
              </a:rPr>
              <a:t>:</a:t>
            </a:r>
            <a:endParaRPr lang="vi-VN" sz="11200" b="1" dirty="0" smtClean="0">
              <a:solidFill>
                <a:srgbClr val="0000FF"/>
              </a:solidFill>
              <a:latin typeface="Arial" panose="020B0604020202020204" pitchFamily="34" charset="0"/>
              <a:cs typeface="Arial" panose="020B0604020202020204" pitchFamily="34" charset="0"/>
            </a:endParaRPr>
          </a:p>
          <a:p>
            <a:pPr marL="0" indent="0">
              <a:buNone/>
            </a:pPr>
            <a:r>
              <a:rPr lang="vi-VN" sz="11200" dirty="0" smtClean="0">
                <a:solidFill>
                  <a:srgbClr val="FF0000"/>
                </a:solidFill>
                <a:cs typeface="Arial" panose="020B0604020202020204" pitchFamily="34" charset="0"/>
              </a:rPr>
              <a:t>2.1. Tiêu hóa: </a:t>
            </a:r>
            <a:r>
              <a:rPr lang="vi-VN" sz="11200" dirty="0" smtClean="0">
                <a:solidFill>
                  <a:srgbClr val="0000FF"/>
                </a:solidFill>
                <a:latin typeface="Arial" panose="020B0604020202020204" pitchFamily="34" charset="0"/>
                <a:cs typeface="Arial" panose="020B0604020202020204" pitchFamily="34" charset="0"/>
              </a:rPr>
              <a:t>Bụng cân đối, di động theo nhịp thở, không chướng, </a:t>
            </a:r>
            <a:r>
              <a:rPr lang="en-US" sz="11200" dirty="0" err="1" smtClean="0">
                <a:solidFill>
                  <a:srgbClr val="0000FF"/>
                </a:solidFill>
                <a:latin typeface="Arial" panose="020B0604020202020204" pitchFamily="34" charset="0"/>
                <a:cs typeface="Arial" panose="020B0604020202020204" pitchFamily="34" charset="0"/>
              </a:rPr>
              <a:t>chán</a:t>
            </a:r>
            <a:r>
              <a:rPr lang="en-US" sz="11200" dirty="0" smtClean="0">
                <a:solidFill>
                  <a:srgbClr val="0000FF"/>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ăn</a:t>
            </a:r>
            <a:r>
              <a:rPr lang="en-US" sz="11200" dirty="0" smtClean="0">
                <a:solidFill>
                  <a:srgbClr val="0000FF"/>
                </a:solidFill>
                <a:latin typeface="Arial" panose="020B0604020202020204" pitchFamily="34" charset="0"/>
                <a:cs typeface="Arial" panose="020B0604020202020204" pitchFamily="34" charset="0"/>
              </a:rPr>
              <a:t>, </a:t>
            </a:r>
            <a:r>
              <a:rPr lang="vi-VN" sz="11200" dirty="0" smtClean="0">
                <a:solidFill>
                  <a:srgbClr val="0000FF"/>
                </a:solidFill>
                <a:latin typeface="Arial" panose="020B0604020202020204" pitchFamily="34" charset="0"/>
                <a:cs typeface="Arial" panose="020B0604020202020204" pitchFamily="34" charset="0"/>
              </a:rPr>
              <a:t>phân bạc màu.Không có phản ứng thành bụng,</a:t>
            </a:r>
            <a:r>
              <a:rPr lang="vi-VN" sz="11200" dirty="0">
                <a:solidFill>
                  <a:srgbClr val="0000FF"/>
                </a:solidFill>
                <a:latin typeface="Arial" panose="020B0604020202020204" pitchFamily="34" charset="0"/>
                <a:cs typeface="Arial" panose="020B0604020202020204" pitchFamily="34" charset="0"/>
              </a:rPr>
              <a:t> gõ </a:t>
            </a:r>
            <a:r>
              <a:rPr lang="vi-VN" sz="11200" dirty="0" smtClean="0">
                <a:solidFill>
                  <a:srgbClr val="0000FF"/>
                </a:solidFill>
                <a:latin typeface="Arial" panose="020B0604020202020204" pitchFamily="34" charset="0"/>
                <a:cs typeface="Arial" panose="020B0604020202020204" pitchFamily="34" charset="0"/>
              </a:rPr>
              <a:t>trong. Gan lách không to. </a:t>
            </a:r>
          </a:p>
          <a:p>
            <a:pPr marL="0" indent="0">
              <a:buNone/>
            </a:pPr>
            <a:r>
              <a:rPr lang="vi-VN" sz="11200" dirty="0" smtClean="0">
                <a:solidFill>
                  <a:srgbClr val="FF0000"/>
                </a:solidFill>
                <a:latin typeface="Arial" panose="020B0604020202020204" pitchFamily="34" charset="0"/>
                <a:cs typeface="Arial" panose="020B0604020202020204" pitchFamily="34" charset="0"/>
              </a:rPr>
              <a:t>2.2. </a:t>
            </a:r>
            <a:r>
              <a:rPr lang="en-US" sz="11200" dirty="0" err="1" smtClean="0">
                <a:solidFill>
                  <a:srgbClr val="FF0000"/>
                </a:solidFill>
                <a:latin typeface="Arial" panose="020B0604020202020204" pitchFamily="34" charset="0"/>
                <a:cs typeface="Arial" panose="020B0604020202020204" pitchFamily="34" charset="0"/>
              </a:rPr>
              <a:t>Tuần</a:t>
            </a:r>
            <a:r>
              <a:rPr lang="en-US" sz="11200" dirty="0" smtClean="0">
                <a:solidFill>
                  <a:srgbClr val="FF0000"/>
                </a:solidFill>
                <a:latin typeface="Arial" panose="020B0604020202020204" pitchFamily="34" charset="0"/>
                <a:cs typeface="Arial" panose="020B0604020202020204" pitchFamily="34" charset="0"/>
              </a:rPr>
              <a:t> </a:t>
            </a:r>
            <a:r>
              <a:rPr lang="en-US" sz="11200" dirty="0" err="1" smtClean="0">
                <a:solidFill>
                  <a:srgbClr val="FF0000"/>
                </a:solidFill>
                <a:latin typeface="Arial" panose="020B0604020202020204" pitchFamily="34" charset="0"/>
                <a:cs typeface="Arial" panose="020B0604020202020204" pitchFamily="34" charset="0"/>
              </a:rPr>
              <a:t>hoàn</a:t>
            </a:r>
            <a:r>
              <a:rPr lang="en-US" sz="11200" dirty="0" smtClean="0">
                <a:solidFill>
                  <a:srgbClr val="FF0000"/>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nhịp</a:t>
            </a:r>
            <a:r>
              <a:rPr lang="en-US" sz="11200" dirty="0" smtClean="0">
                <a:solidFill>
                  <a:srgbClr val="0000FF"/>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tim</a:t>
            </a:r>
            <a:r>
              <a:rPr lang="en-US" sz="11200" dirty="0" smtClean="0">
                <a:solidFill>
                  <a:srgbClr val="0000FF"/>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đều</a:t>
            </a:r>
            <a:r>
              <a:rPr lang="en-US" sz="11200" dirty="0" smtClean="0">
                <a:solidFill>
                  <a:srgbClr val="0000FF"/>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tần</a:t>
            </a:r>
            <a:r>
              <a:rPr lang="en-US" sz="11200" dirty="0" smtClean="0">
                <a:solidFill>
                  <a:srgbClr val="0000FF"/>
                </a:solidFill>
                <a:latin typeface="Arial" panose="020B0604020202020204" pitchFamily="34" charset="0"/>
                <a:cs typeface="Arial" panose="020B0604020202020204" pitchFamily="34" charset="0"/>
              </a:rPr>
              <a:t> </a:t>
            </a:r>
            <a:r>
              <a:rPr lang="en-US" sz="11200" dirty="0" err="1" smtClean="0">
                <a:solidFill>
                  <a:srgbClr val="0000FF"/>
                </a:solidFill>
                <a:latin typeface="Arial" panose="020B0604020202020204" pitchFamily="34" charset="0"/>
                <a:cs typeface="Arial" panose="020B0604020202020204" pitchFamily="34" charset="0"/>
              </a:rPr>
              <a:t>số</a:t>
            </a:r>
            <a:r>
              <a:rPr lang="en-US" sz="11200" dirty="0" smtClean="0">
                <a:solidFill>
                  <a:srgbClr val="0000FF"/>
                </a:solidFill>
                <a:latin typeface="Arial" panose="020B0604020202020204" pitchFamily="34" charset="0"/>
                <a:cs typeface="Arial" panose="020B0604020202020204" pitchFamily="34" charset="0"/>
              </a:rPr>
              <a:t> 80 </a:t>
            </a:r>
            <a:r>
              <a:rPr lang="en-US" sz="11200" dirty="0" err="1" smtClean="0">
                <a:solidFill>
                  <a:srgbClr val="0000FF"/>
                </a:solidFill>
                <a:latin typeface="Arial" panose="020B0604020202020204" pitchFamily="34" charset="0"/>
                <a:cs typeface="Arial" panose="020B0604020202020204" pitchFamily="34" charset="0"/>
              </a:rPr>
              <a:t>lần</a:t>
            </a:r>
            <a:r>
              <a:rPr lang="en-US" sz="11200" dirty="0" smtClean="0">
                <a:solidFill>
                  <a:srgbClr val="0000FF"/>
                </a:solidFill>
                <a:latin typeface="Arial" panose="020B0604020202020204" pitchFamily="34" charset="0"/>
                <a:cs typeface="Arial" panose="020B0604020202020204" pitchFamily="34" charset="0"/>
              </a:rPr>
              <a:t>/</a:t>
            </a:r>
            <a:r>
              <a:rPr lang="en-US" sz="11200" dirty="0" err="1" smtClean="0">
                <a:solidFill>
                  <a:srgbClr val="0000FF"/>
                </a:solidFill>
                <a:latin typeface="Arial" panose="020B0604020202020204" pitchFamily="34" charset="0"/>
                <a:cs typeface="Arial" panose="020B0604020202020204" pitchFamily="34" charset="0"/>
              </a:rPr>
              <a:t>phút</a:t>
            </a:r>
            <a:r>
              <a:rPr lang="en-US" sz="11200" dirty="0" smtClean="0">
                <a:solidFill>
                  <a:srgbClr val="0000FF"/>
                </a:solidFill>
                <a:latin typeface="Arial" panose="020B0604020202020204" pitchFamily="34" charset="0"/>
                <a:cs typeface="Arial" panose="020B0604020202020204" pitchFamily="34" charset="0"/>
              </a:rPr>
              <a:t>. </a:t>
            </a:r>
            <a:r>
              <a:rPr lang="vi-VN" sz="11200" dirty="0" smtClean="0">
                <a:solidFill>
                  <a:srgbClr val="0000FF"/>
                </a:solidFill>
                <a:latin typeface="Arial" panose="020B0604020202020204" pitchFamily="34" charset="0"/>
                <a:cs typeface="Arial" panose="020B0604020202020204" pitchFamily="34" charset="0"/>
              </a:rPr>
              <a:t>Không thấy tiếng tim bất thường.</a:t>
            </a:r>
          </a:p>
          <a:p>
            <a:pPr marL="0" indent="0">
              <a:buNone/>
            </a:pPr>
            <a:r>
              <a:rPr lang="vi-VN" sz="11200" dirty="0" smtClean="0">
                <a:solidFill>
                  <a:srgbClr val="FF0000"/>
                </a:solidFill>
                <a:latin typeface="Arial" panose="020B0604020202020204" pitchFamily="34" charset="0"/>
                <a:cs typeface="Arial" panose="020B0604020202020204" pitchFamily="34" charset="0"/>
              </a:rPr>
              <a:t>2.3. Hô hấp: </a:t>
            </a:r>
            <a:r>
              <a:rPr lang="vi-VN" sz="11200" dirty="0" smtClean="0">
                <a:solidFill>
                  <a:srgbClr val="0000FF"/>
                </a:solidFill>
                <a:latin typeface="Arial" panose="020B0604020202020204" pitchFamily="34" charset="0"/>
                <a:cs typeface="Arial" panose="020B0604020202020204" pitchFamily="34" charset="0"/>
              </a:rPr>
              <a:t>Nhịp thở 20l/p, rì rào phế nang rõ, không rales.</a:t>
            </a:r>
          </a:p>
          <a:p>
            <a:pPr marL="0" indent="0">
              <a:buNone/>
            </a:pPr>
            <a:r>
              <a:rPr lang="vi-VN" sz="11200" dirty="0" smtClean="0">
                <a:solidFill>
                  <a:srgbClr val="0000FF"/>
                </a:solidFill>
                <a:latin typeface="Arial" panose="020B0604020202020204" pitchFamily="34" charset="0"/>
                <a:cs typeface="Arial" panose="020B0604020202020204" pitchFamily="34" charset="0"/>
              </a:rPr>
              <a:t>......</a:t>
            </a:r>
          </a:p>
          <a:p>
            <a:pPr marL="0" indent="0">
              <a:buNone/>
            </a:pPr>
            <a:endParaRPr lang="en-US" sz="11200" dirty="0">
              <a:solidFill>
                <a:srgbClr val="0000FF"/>
              </a:solidFill>
              <a:latin typeface="Arial" panose="020B0604020202020204" pitchFamily="34" charset="0"/>
              <a:cs typeface="Arial" panose="020B0604020202020204" pitchFamily="34" charset="0"/>
            </a:endParaRPr>
          </a:p>
          <a:p>
            <a:pPr marL="0" indent="0">
              <a:buNone/>
            </a:pPr>
            <a:endParaRPr lang="en-US" dirty="0" smtClean="0">
              <a:solidFill>
                <a:srgbClr val="0000FF"/>
              </a:solidFill>
            </a:endParaRPr>
          </a:p>
          <a:p>
            <a:pPr marL="0" indent="0">
              <a:buNone/>
            </a:pPr>
            <a:r>
              <a:rPr lang="vi-VN" dirty="0">
                <a:solidFill>
                  <a:srgbClr val="0000FF"/>
                </a:solidFill>
              </a:rPr>
              <a:t/>
            </a:r>
            <a:br>
              <a:rPr lang="vi-VN" dirty="0">
                <a:solidFill>
                  <a:srgbClr val="0000FF"/>
                </a:solidFill>
              </a:rPr>
            </a:br>
            <a:endParaRPr lang="en-US" dirty="0"/>
          </a:p>
        </p:txBody>
      </p:sp>
      <p:sp>
        <p:nvSpPr>
          <p:cNvPr id="3" name="Slide Number Placeholder 2"/>
          <p:cNvSpPr>
            <a:spLocks noGrp="1"/>
          </p:cNvSpPr>
          <p:nvPr>
            <p:ph type="sldNum" sz="quarter" idx="12"/>
          </p:nvPr>
        </p:nvSpPr>
        <p:spPr/>
        <p:txBody>
          <a:bodyPr/>
          <a:lstStyle/>
          <a:p>
            <a:fld id="{4EAF65A9-22AB-466A-842E-C5BF9E56D958}" type="slidenum">
              <a:rPr lang="en-US" smtClean="0"/>
              <a:pPr/>
              <a:t>27</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7196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228600"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615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147638" y="800100"/>
            <a:ext cx="8996362" cy="4343400"/>
          </a:xfrm>
        </p:spPr>
        <p:txBody>
          <a:bodyPr>
            <a:normAutofit fontScale="77500" lnSpcReduction="20000"/>
          </a:bodyPr>
          <a:lstStyle/>
          <a:p>
            <a:endParaRPr lang="en-US" b="1" dirty="0" smtClean="0">
              <a:solidFill>
                <a:srgbClr val="0070C0"/>
              </a:solidFill>
              <a:ea typeface="Tahoma" pitchFamily="34" charset="0"/>
              <a:cs typeface="Tahoma" pitchFamily="34" charset="0"/>
            </a:endParaRPr>
          </a:p>
          <a:p>
            <a:endParaRPr lang="en-US" b="1" dirty="0" smtClean="0">
              <a:solidFill>
                <a:srgbClr val="0070C0"/>
              </a:solidFill>
              <a:ea typeface="Tahoma" pitchFamily="34" charset="0"/>
              <a:cs typeface="Tahoma" pitchFamily="34" charset="0"/>
            </a:endParaRPr>
          </a:p>
          <a:p>
            <a:pPr>
              <a:lnSpc>
                <a:spcPct val="150000"/>
              </a:lnSpc>
              <a:spcBef>
                <a:spcPts val="0"/>
              </a:spcBef>
            </a:pPr>
            <a:r>
              <a:rPr lang="en-US" sz="3600" b="1" spc="-60" dirty="0" smtClean="0">
                <a:solidFill>
                  <a:srgbClr val="0000FF"/>
                </a:solidFill>
                <a:latin typeface="Arial" panose="020B0604020202020204" pitchFamily="34" charset="0"/>
                <a:ea typeface="Tahoma" pitchFamily="34" charset="0"/>
                <a:cs typeface="Arial" panose="020B0604020202020204" pitchFamily="34" charset="0"/>
              </a:rPr>
              <a:t>PHẦN 2</a:t>
            </a:r>
          </a:p>
          <a:p>
            <a:pPr>
              <a:lnSpc>
                <a:spcPct val="150000"/>
              </a:lnSpc>
              <a:spcBef>
                <a:spcPts val="0"/>
              </a:spcBef>
            </a:pPr>
            <a:r>
              <a:rPr lang="vi-VN" sz="3600" b="1" spc="-60" dirty="0" smtClean="0">
                <a:solidFill>
                  <a:srgbClr val="0000FF"/>
                </a:solidFill>
                <a:latin typeface="Arial" panose="020B0604020202020204" pitchFamily="34" charset="0"/>
                <a:ea typeface="Tahoma" pitchFamily="34" charset="0"/>
                <a:cs typeface="Arial" panose="020B0604020202020204" pitchFamily="34" charset="0"/>
              </a:rPr>
              <a:t>CÁC </a:t>
            </a:r>
            <a:r>
              <a:rPr lang="vi-VN" sz="3600" b="1" spc="-60" dirty="0">
                <a:solidFill>
                  <a:srgbClr val="0000FF"/>
                </a:solidFill>
                <a:latin typeface="Arial" panose="020B0604020202020204" pitchFamily="34" charset="0"/>
                <a:ea typeface="Tahoma" pitchFamily="34" charset="0"/>
                <a:cs typeface="Arial" panose="020B0604020202020204" pitchFamily="34" charset="0"/>
              </a:rPr>
              <a:t>TƯ THẾ NGHỈ NGƠI TRỊ LIỆU THÔNG THƯỜNG</a:t>
            </a:r>
          </a:p>
          <a:p>
            <a:pPr>
              <a:lnSpc>
                <a:spcPct val="150000"/>
              </a:lnSpc>
              <a:spcBef>
                <a:spcPts val="0"/>
              </a:spcBef>
            </a:pPr>
            <a:r>
              <a:rPr lang="vi-VN" sz="3600" b="1" spc="-60" dirty="0">
                <a:solidFill>
                  <a:srgbClr val="0000FF"/>
                </a:solidFill>
                <a:latin typeface="Arial" panose="020B0604020202020204" pitchFamily="34" charset="0"/>
                <a:ea typeface="Tahoma" pitchFamily="34" charset="0"/>
                <a:cs typeface="Arial" panose="020B0604020202020204" pitchFamily="34" charset="0"/>
              </a:rPr>
              <a:t>DỰ PHÒNG VÀ CHĂM SÓC LOÉT </a:t>
            </a:r>
            <a:r>
              <a:rPr lang="vi-VN" sz="3600" b="1" spc="-60" dirty="0" smtClean="0">
                <a:solidFill>
                  <a:srgbClr val="0000FF"/>
                </a:solidFill>
                <a:latin typeface="Arial" panose="020B0604020202020204" pitchFamily="34" charset="0"/>
                <a:ea typeface="Tahoma" pitchFamily="34" charset="0"/>
                <a:cs typeface="Arial" panose="020B0604020202020204" pitchFamily="34" charset="0"/>
              </a:rPr>
              <a:t>ÉP</a:t>
            </a:r>
            <a:endParaRPr lang="en-US" sz="3600" b="1" spc="-60" dirty="0" smtClean="0">
              <a:solidFill>
                <a:srgbClr val="0000FF"/>
              </a:solidFill>
              <a:latin typeface="Arial" panose="020B0604020202020204" pitchFamily="34" charset="0"/>
              <a:ea typeface="Tahoma" pitchFamily="34" charset="0"/>
              <a:cs typeface="Arial" panose="020B0604020202020204" pitchFamily="34" charset="0"/>
            </a:endParaRPr>
          </a:p>
          <a:p>
            <a:pPr>
              <a:lnSpc>
                <a:spcPct val="150000"/>
              </a:lnSpc>
              <a:spcBef>
                <a:spcPts val="0"/>
              </a:spcBef>
            </a:pPr>
            <a:endParaRPr lang="en-US" sz="3600" b="1" dirty="0">
              <a:solidFill>
                <a:srgbClr val="0000FF"/>
              </a:solidFill>
              <a:ea typeface="Tahoma" pitchFamily="34" charset="0"/>
              <a:cs typeface="Times New Roman" pitchFamily="18" charset="0"/>
            </a:endParaRPr>
          </a:p>
          <a:p>
            <a:pPr>
              <a:lnSpc>
                <a:spcPct val="150000"/>
              </a:lnSpc>
              <a:spcBef>
                <a:spcPts val="0"/>
              </a:spcBef>
            </a:pPr>
            <a:endParaRPr lang="en-US" sz="3600" b="1" spc="-60" dirty="0">
              <a:solidFill>
                <a:srgbClr val="0000FF"/>
              </a:solidFill>
              <a:ea typeface="Tahoma" pitchFamily="34" charset="0"/>
              <a:cs typeface="Arial" pitchFamily="34" charset="0"/>
            </a:endParaRPr>
          </a:p>
          <a:p>
            <a:pPr>
              <a:lnSpc>
                <a:spcPct val="150000"/>
              </a:lnSpc>
              <a:spcBef>
                <a:spcPts val="0"/>
              </a:spcBef>
            </a:pPr>
            <a:r>
              <a:rPr lang="en-US" b="1" dirty="0" err="1" smtClean="0">
                <a:solidFill>
                  <a:srgbClr val="C00000"/>
                </a:solidFill>
                <a:ea typeface="Tahoma" pitchFamily="34" charset="0"/>
                <a:cs typeface="Arial" pitchFamily="34" charset="0"/>
              </a:rPr>
              <a:t>Bộ</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môn</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Điều</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dưỡng</a:t>
            </a:r>
            <a:endParaRPr lang="en-US" b="1" dirty="0">
              <a:solidFill>
                <a:srgbClr val="C00000"/>
              </a:solidFill>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1143000" y="1047750"/>
            <a:ext cx="6324600" cy="392430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33440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MỤC</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TIÊU</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BÀI</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HỌC</a:t>
            </a:r>
            <a:endParaRPr lang="en-US" sz="36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2286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5800"/>
            <a:ext cx="9144000" cy="4457700"/>
          </a:xfrm>
        </p:spPr>
        <p:txBody>
          <a:bodyPr>
            <a:normAutofit/>
          </a:bodyPr>
          <a:lstStyle/>
          <a:p>
            <a:pPr marL="233363" lvl="0" indent="-233363" algn="just">
              <a:lnSpc>
                <a:spcPct val="135000"/>
              </a:lnSpc>
              <a:spcBef>
                <a:spcPts val="0"/>
              </a:spcBef>
              <a:spcAft>
                <a:spcPts val="0"/>
              </a:spcAft>
              <a:buFont typeface="+mj-lt"/>
              <a:buAutoNum type="arabicPeriod"/>
              <a:tabLst>
                <a:tab pos="228600" algn="l"/>
              </a:tabLst>
            </a:pPr>
            <a:r>
              <a:rPr lang="vi-VN" sz="1600" b="1" spc="-40" dirty="0" smtClean="0">
                <a:solidFill>
                  <a:srgbClr val="0000FF"/>
                </a:solidFill>
                <a:latin typeface="Arial" panose="020B0604020202020204" pitchFamily="34" charset="0"/>
                <a:cs typeface="Arial" panose="020B0604020202020204" pitchFamily="34" charset="0"/>
              </a:rPr>
              <a:t>Trình </a:t>
            </a:r>
            <a:r>
              <a:rPr lang="vi-VN" sz="1600" b="1" spc="-40" dirty="0">
                <a:solidFill>
                  <a:srgbClr val="0000FF"/>
                </a:solidFill>
                <a:latin typeface="Arial" panose="020B0604020202020204" pitchFamily="34" charset="0"/>
                <a:cs typeface="Arial" panose="020B0604020202020204" pitchFamily="34" charset="0"/>
              </a:rPr>
              <a:t>bày </a:t>
            </a:r>
            <a:r>
              <a:rPr lang="vi-VN" sz="1600" b="1" spc="-40" dirty="0" smtClean="0">
                <a:solidFill>
                  <a:srgbClr val="0000FF"/>
                </a:solidFill>
                <a:latin typeface="Arial" panose="020B0604020202020204" pitchFamily="34" charset="0"/>
                <a:cs typeface="Arial" panose="020B0604020202020204" pitchFamily="34" charset="0"/>
              </a:rPr>
              <a:t>được</a:t>
            </a:r>
            <a:r>
              <a:rPr lang="en-US" sz="1600" b="1" spc="-40" dirty="0" smtClean="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áp</a:t>
            </a:r>
            <a:r>
              <a:rPr lang="en-US" sz="1600" b="1" spc="-40" dirty="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dụng</a:t>
            </a:r>
            <a:r>
              <a:rPr lang="en-US" sz="1600" b="1" spc="-40" dirty="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không</a:t>
            </a:r>
            <a:r>
              <a:rPr lang="en-US" sz="1600" b="1" spc="-40" dirty="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áp</a:t>
            </a:r>
            <a:r>
              <a:rPr lang="en-US" sz="1600" b="1" spc="-40" dirty="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dụng</a:t>
            </a:r>
            <a:r>
              <a:rPr lang="en-US" sz="1600" b="1" spc="-40" dirty="0">
                <a:solidFill>
                  <a:srgbClr val="0000FF"/>
                </a:solidFill>
                <a:latin typeface="Arial" panose="020B0604020202020204" pitchFamily="34" charset="0"/>
                <a:cs typeface="Arial" panose="020B0604020202020204" pitchFamily="34" charset="0"/>
              </a:rPr>
              <a:t> </a:t>
            </a:r>
            <a:r>
              <a:rPr lang="en-US" sz="1600" b="1" spc="-40" dirty="0" err="1">
                <a:solidFill>
                  <a:srgbClr val="0000FF"/>
                </a:solidFill>
                <a:latin typeface="Arial" panose="020B0604020202020204" pitchFamily="34" charset="0"/>
                <a:cs typeface="Arial" panose="020B0604020202020204" pitchFamily="34" charset="0"/>
              </a:rPr>
              <a:t>của</a:t>
            </a:r>
            <a:r>
              <a:rPr lang="en-US" sz="1600" b="1" spc="-40" dirty="0">
                <a:solidFill>
                  <a:srgbClr val="0000FF"/>
                </a:solidFill>
                <a:latin typeface="Arial" panose="020B0604020202020204" pitchFamily="34" charset="0"/>
                <a:cs typeface="Arial" panose="020B0604020202020204" pitchFamily="34" charset="0"/>
              </a:rPr>
              <a:t> 6</a:t>
            </a:r>
            <a:r>
              <a:rPr lang="vi-VN" sz="1600" b="1" spc="-40" dirty="0">
                <a:solidFill>
                  <a:srgbClr val="0000FF"/>
                </a:solidFill>
                <a:latin typeface="Arial" panose="020B0604020202020204" pitchFamily="34" charset="0"/>
                <a:cs typeface="Arial" panose="020B0604020202020204" pitchFamily="34" charset="0"/>
              </a:rPr>
              <a:t> tư thế nghỉ ngơi và trị liệu thông thường. </a:t>
            </a:r>
          </a:p>
          <a:p>
            <a:pPr marL="233363" indent="-233363" algn="just">
              <a:lnSpc>
                <a:spcPct val="135000"/>
              </a:lnSpc>
              <a:spcBef>
                <a:spcPts val="0"/>
              </a:spcBef>
              <a:buFont typeface="+mj-lt"/>
              <a:buAutoNum type="arabicPeriod"/>
              <a:tabLst>
                <a:tab pos="228600" algn="l"/>
              </a:tabLst>
            </a:pPr>
            <a:r>
              <a:rPr lang="vi-VN" sz="1600" b="1" dirty="0" smtClean="0">
                <a:solidFill>
                  <a:srgbClr val="0000FF"/>
                </a:solidFill>
                <a:latin typeface="Arial" panose="020B0604020202020204" pitchFamily="34" charset="0"/>
                <a:cs typeface="Arial" panose="020B0604020202020204" pitchFamily="34" charset="0"/>
              </a:rPr>
              <a:t>Trình </a:t>
            </a:r>
            <a:r>
              <a:rPr lang="vi-VN" sz="1600" b="1" dirty="0">
                <a:solidFill>
                  <a:srgbClr val="0000FF"/>
                </a:solidFill>
                <a:latin typeface="Arial" panose="020B0604020202020204" pitchFamily="34" charset="0"/>
                <a:cs typeface="Arial" panose="020B0604020202020204" pitchFamily="34" charset="0"/>
              </a:rPr>
              <a:t>bày được</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khái</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niệm</a:t>
            </a:r>
            <a:r>
              <a:rPr lang="vi-VN" sz="1600" b="1" dirty="0">
                <a:solidFill>
                  <a:srgbClr val="0000FF"/>
                </a:solidFill>
                <a:latin typeface="Arial" panose="020B0604020202020204" pitchFamily="34" charset="0"/>
                <a:cs typeface="Arial" panose="020B0604020202020204" pitchFamily="34" charset="0"/>
              </a:rPr>
              <a:t>, cơ chế,</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nguyên</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nhân</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vị</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trí</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th</a:t>
            </a:r>
            <a:r>
              <a:rPr lang="vi-VN" sz="1600" b="1" dirty="0">
                <a:solidFill>
                  <a:srgbClr val="0000FF"/>
                </a:solidFill>
                <a:latin typeface="Arial" panose="020B0604020202020204" pitchFamily="34" charset="0"/>
                <a:cs typeface="Arial" panose="020B0604020202020204" pitchFamily="34" charset="0"/>
              </a:rPr>
              <a:t>ư</a:t>
            </a:r>
            <a:r>
              <a:rPr lang="en-US" sz="1600" b="1" dirty="0" err="1">
                <a:solidFill>
                  <a:srgbClr val="0000FF"/>
                </a:solidFill>
                <a:latin typeface="Arial" panose="020B0604020202020204" pitchFamily="34" charset="0"/>
                <a:cs typeface="Arial" panose="020B0604020202020204" pitchFamily="34" charset="0"/>
              </a:rPr>
              <a:t>ờng</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gặp</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dấu</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hiệu</a:t>
            </a:r>
            <a:r>
              <a:rPr lang="en-US" sz="1600" b="1" dirty="0">
                <a:solidFill>
                  <a:srgbClr val="0000FF"/>
                </a:solidFill>
                <a:latin typeface="Arial" panose="020B0604020202020204" pitchFamily="34" charset="0"/>
                <a:cs typeface="Arial" panose="020B0604020202020204" pitchFamily="34" charset="0"/>
              </a:rPr>
              <a:t> </a:t>
            </a:r>
            <a:r>
              <a:rPr lang="vi-VN" sz="1600" b="1" dirty="0">
                <a:solidFill>
                  <a:srgbClr val="0000FF"/>
                </a:solidFill>
                <a:latin typeface="Arial" panose="020B0604020202020204" pitchFamily="34" charset="0"/>
                <a:cs typeface="Arial" panose="020B0604020202020204" pitchFamily="34" charset="0"/>
              </a:rPr>
              <a:t>loét </a:t>
            </a:r>
            <a:r>
              <a:rPr lang="vi-VN" sz="1600" b="1" dirty="0" smtClean="0">
                <a:solidFill>
                  <a:srgbClr val="0000FF"/>
                </a:solidFill>
                <a:latin typeface="Arial" panose="020B0604020202020204" pitchFamily="34" charset="0"/>
                <a:cs typeface="Arial" panose="020B0604020202020204" pitchFamily="34" charset="0"/>
              </a:rPr>
              <a:t>ép</a:t>
            </a:r>
            <a:r>
              <a:rPr lang="en-US" sz="1600" b="1" dirty="0" smtClean="0">
                <a:solidFill>
                  <a:srgbClr val="0000FF"/>
                </a:solidFill>
                <a:latin typeface="Arial" panose="020B0604020202020204" pitchFamily="34" charset="0"/>
                <a:cs typeface="Arial" panose="020B0604020202020204" pitchFamily="34" charset="0"/>
              </a:rPr>
              <a:t>.</a:t>
            </a:r>
            <a:endParaRPr lang="en-US" sz="1600" b="1" dirty="0">
              <a:solidFill>
                <a:srgbClr val="0000FF"/>
              </a:solidFill>
              <a:latin typeface="Arial" panose="020B0604020202020204" pitchFamily="34" charset="0"/>
              <a:cs typeface="Arial" panose="020B0604020202020204" pitchFamily="34" charset="0"/>
            </a:endParaRPr>
          </a:p>
          <a:p>
            <a:pPr marL="233363" indent="-233363" algn="just">
              <a:lnSpc>
                <a:spcPct val="135000"/>
              </a:lnSpc>
              <a:spcBef>
                <a:spcPts val="0"/>
              </a:spcBef>
              <a:buFont typeface="+mj-lt"/>
              <a:buAutoNum type="arabicPeriod"/>
              <a:tabLst>
                <a:tab pos="228600" algn="l"/>
              </a:tabLst>
            </a:pPr>
            <a:r>
              <a:rPr lang="en-US" sz="1600" b="1" dirty="0" err="1" smtClean="0">
                <a:solidFill>
                  <a:srgbClr val="0000FF"/>
                </a:solidFill>
                <a:latin typeface="Arial" panose="020B0604020202020204" pitchFamily="34" charset="0"/>
                <a:cs typeface="Arial" panose="020B0604020202020204" pitchFamily="34" charset="0"/>
              </a:rPr>
              <a:t>Trình</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bày</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được</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phân</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loại</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smtClean="0">
                <a:solidFill>
                  <a:srgbClr val="0000FF"/>
                </a:solidFill>
                <a:latin typeface="Arial" panose="020B0604020202020204" pitchFamily="34" charset="0"/>
                <a:cs typeface="Arial" panose="020B0604020202020204" pitchFamily="34" charset="0"/>
              </a:rPr>
              <a:t>nguyên</a:t>
            </a:r>
            <a:r>
              <a:rPr lang="en-US" sz="1600" b="1" dirty="0" smtClean="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tắc</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dự</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phòng</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và</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chăm</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sóc</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loét</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ép</a:t>
            </a:r>
            <a:r>
              <a:rPr lang="en-US" sz="1600" b="1" dirty="0">
                <a:solidFill>
                  <a:srgbClr val="0000FF"/>
                </a:solidFill>
                <a:latin typeface="Arial" panose="020B0604020202020204" pitchFamily="34" charset="0"/>
                <a:cs typeface="Arial" panose="020B0604020202020204" pitchFamily="34" charset="0"/>
              </a:rPr>
              <a:t>.</a:t>
            </a:r>
            <a:endParaRPr lang="vi-VN" sz="1600" b="1" dirty="0">
              <a:solidFill>
                <a:srgbClr val="0000FF"/>
              </a:solidFill>
              <a:latin typeface="Arial" panose="020B0604020202020204" pitchFamily="34" charset="0"/>
              <a:cs typeface="Arial" panose="020B0604020202020204" pitchFamily="34" charset="0"/>
            </a:endParaRPr>
          </a:p>
          <a:p>
            <a:pPr marL="233363" lvl="0" indent="-233363" algn="just">
              <a:lnSpc>
                <a:spcPct val="135000"/>
              </a:lnSpc>
              <a:spcBef>
                <a:spcPts val="0"/>
              </a:spcBef>
              <a:spcAft>
                <a:spcPts val="0"/>
              </a:spcAft>
              <a:buFont typeface="+mj-lt"/>
              <a:buAutoNum type="arabicPeriod"/>
              <a:tabLst>
                <a:tab pos="228600" algn="l"/>
              </a:tabLst>
            </a:pPr>
            <a:r>
              <a:rPr lang="vi-VN" sz="1600" b="1" dirty="0" smtClean="0">
                <a:solidFill>
                  <a:srgbClr val="0000FF"/>
                </a:solidFill>
                <a:latin typeface="Arial" panose="020B0604020202020204" pitchFamily="34" charset="0"/>
                <a:cs typeface="Arial" panose="020B0604020202020204" pitchFamily="34" charset="0"/>
              </a:rPr>
              <a:t>Chuẩn </a:t>
            </a:r>
            <a:r>
              <a:rPr lang="vi-VN" sz="1600" b="1" dirty="0">
                <a:solidFill>
                  <a:srgbClr val="0000FF"/>
                </a:solidFill>
                <a:latin typeface="Arial" panose="020B0604020202020204" pitchFamily="34" charset="0"/>
                <a:cs typeface="Arial" panose="020B0604020202020204" pitchFamily="34" charset="0"/>
              </a:rPr>
              <a:t>bị được người bệnh, điều dưỡng, dụng cụ đầy đủ, chu đáo, khoa học để đặt người bệnh theo các thế nghỉ ngơi và trị liệu thông thường</a:t>
            </a:r>
            <a:r>
              <a:rPr lang="en-US" sz="1600" b="1" dirty="0">
                <a:solidFill>
                  <a:srgbClr val="0000FF"/>
                </a:solidFill>
                <a:latin typeface="Arial" panose="020B0604020202020204" pitchFamily="34" charset="0"/>
                <a:cs typeface="Arial" panose="020B0604020202020204" pitchFamily="34" charset="0"/>
              </a:rPr>
              <a:t>,</a:t>
            </a:r>
            <a:r>
              <a:rPr lang="vi-VN" sz="1600" b="1" dirty="0">
                <a:solidFill>
                  <a:srgbClr val="0000FF"/>
                </a:solidFill>
                <a:latin typeface="Arial" panose="020B0604020202020204" pitchFamily="34" charset="0"/>
                <a:cs typeface="Arial" panose="020B0604020202020204" pitchFamily="34" charset="0"/>
              </a:rPr>
              <a:t> dự phòng</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và</a:t>
            </a:r>
            <a:r>
              <a:rPr lang="vi-VN" sz="1600" b="1" dirty="0">
                <a:solidFill>
                  <a:srgbClr val="0000FF"/>
                </a:solidFill>
                <a:latin typeface="Arial" panose="020B0604020202020204" pitchFamily="34" charset="0"/>
                <a:cs typeface="Arial" panose="020B0604020202020204" pitchFamily="34" charset="0"/>
              </a:rPr>
              <a:t> chăm sóc loét ép. </a:t>
            </a:r>
            <a:endParaRPr lang="en-US" sz="1600" b="1" dirty="0">
              <a:solidFill>
                <a:srgbClr val="0000FF"/>
              </a:solidFill>
              <a:latin typeface="Arial" panose="020B0604020202020204" pitchFamily="34" charset="0"/>
              <a:cs typeface="Arial" panose="020B0604020202020204" pitchFamily="34" charset="0"/>
            </a:endParaRPr>
          </a:p>
          <a:p>
            <a:pPr marL="233363" lvl="0" indent="-233363" algn="just">
              <a:lnSpc>
                <a:spcPct val="135000"/>
              </a:lnSpc>
              <a:spcBef>
                <a:spcPts val="0"/>
              </a:spcBef>
              <a:spcAft>
                <a:spcPts val="0"/>
              </a:spcAft>
              <a:buFont typeface="+mj-lt"/>
              <a:buAutoNum type="arabicPeriod"/>
              <a:tabLst>
                <a:tab pos="228600" algn="l"/>
              </a:tabLst>
            </a:pPr>
            <a:r>
              <a:rPr lang="vi-VN" sz="1600" b="1" dirty="0" smtClean="0">
                <a:solidFill>
                  <a:srgbClr val="0000FF"/>
                </a:solidFill>
                <a:latin typeface="Arial" panose="020B0604020202020204" pitchFamily="34" charset="0"/>
                <a:cs typeface="Arial" panose="020B0604020202020204" pitchFamily="34" charset="0"/>
              </a:rPr>
              <a:t>Tiến </a:t>
            </a:r>
            <a:r>
              <a:rPr lang="vi-VN" sz="1600" b="1" dirty="0">
                <a:solidFill>
                  <a:srgbClr val="0000FF"/>
                </a:solidFill>
                <a:latin typeface="Arial" panose="020B0604020202020204" pitchFamily="34" charset="0"/>
                <a:cs typeface="Arial" panose="020B0604020202020204" pitchFamily="34" charset="0"/>
              </a:rPr>
              <a:t>hành đúng, đầy đủ các bước của kỹ thuật đặt người bệnh theo các thế nghỉ ngơi và trị liệu thông thường</a:t>
            </a:r>
            <a:r>
              <a:rPr lang="en-US" sz="1600" b="1" dirty="0">
                <a:solidFill>
                  <a:srgbClr val="0000FF"/>
                </a:solidFill>
                <a:latin typeface="Arial" panose="020B0604020202020204" pitchFamily="34" charset="0"/>
                <a:cs typeface="Arial" panose="020B0604020202020204" pitchFamily="34" charset="0"/>
              </a:rPr>
              <a:t>,</a:t>
            </a:r>
            <a:r>
              <a:rPr lang="vi-VN" sz="1600" b="1" dirty="0">
                <a:solidFill>
                  <a:srgbClr val="0000FF"/>
                </a:solidFill>
                <a:latin typeface="Arial" panose="020B0604020202020204" pitchFamily="34" charset="0"/>
                <a:cs typeface="Arial" panose="020B0604020202020204" pitchFamily="34" charset="0"/>
              </a:rPr>
              <a:t> dự phòng</a:t>
            </a:r>
            <a:r>
              <a:rPr lang="en-US" sz="1600" b="1" dirty="0">
                <a:solidFill>
                  <a:srgbClr val="0000FF"/>
                </a:solidFill>
                <a:latin typeface="Arial" panose="020B0604020202020204" pitchFamily="34" charset="0"/>
                <a:cs typeface="Arial" panose="020B0604020202020204" pitchFamily="34" charset="0"/>
              </a:rPr>
              <a:t> </a:t>
            </a:r>
            <a:r>
              <a:rPr lang="en-US" sz="1600" b="1" dirty="0" err="1">
                <a:solidFill>
                  <a:srgbClr val="0000FF"/>
                </a:solidFill>
                <a:latin typeface="Arial" panose="020B0604020202020204" pitchFamily="34" charset="0"/>
                <a:cs typeface="Arial" panose="020B0604020202020204" pitchFamily="34" charset="0"/>
              </a:rPr>
              <a:t>và</a:t>
            </a:r>
            <a:r>
              <a:rPr lang="vi-VN" sz="1600" b="1" dirty="0">
                <a:solidFill>
                  <a:srgbClr val="0000FF"/>
                </a:solidFill>
                <a:latin typeface="Arial" panose="020B0604020202020204" pitchFamily="34" charset="0"/>
                <a:cs typeface="Arial" panose="020B0604020202020204" pitchFamily="34" charset="0"/>
              </a:rPr>
              <a:t> chăm sóc loét ép với tình huống dạy học cụ thể, tôn trọng tính cá biệt của từng ca bệnh</a:t>
            </a:r>
            <a:r>
              <a:rPr lang="en-US" sz="1600" b="1" dirty="0">
                <a:solidFill>
                  <a:srgbClr val="0000FF"/>
                </a:solidFill>
                <a:latin typeface="Arial" panose="020B0604020202020204" pitchFamily="34" charset="0"/>
                <a:cs typeface="Arial" panose="020B0604020202020204" pitchFamily="34" charset="0"/>
              </a:rPr>
              <a:t>.</a:t>
            </a:r>
          </a:p>
          <a:p>
            <a:pPr marL="233363" lvl="0" indent="-233363" algn="just">
              <a:lnSpc>
                <a:spcPct val="135000"/>
              </a:lnSpc>
              <a:spcBef>
                <a:spcPts val="0"/>
              </a:spcBef>
              <a:spcAft>
                <a:spcPts val="0"/>
              </a:spcAft>
              <a:buFont typeface="+mj-lt"/>
              <a:buAutoNum type="arabicPeriod"/>
              <a:tabLst>
                <a:tab pos="228600" algn="l"/>
              </a:tabLst>
            </a:pPr>
            <a:r>
              <a:rPr lang="vi-VN" sz="1600" b="1" dirty="0" smtClean="0">
                <a:solidFill>
                  <a:srgbClr val="0000FF"/>
                </a:solidFill>
                <a:latin typeface="Arial" panose="020B0604020202020204" pitchFamily="34" charset="0"/>
                <a:cs typeface="Arial" panose="020B0604020202020204" pitchFamily="34" charset="0"/>
              </a:rPr>
              <a:t>Thể </a:t>
            </a:r>
            <a:r>
              <a:rPr lang="vi-VN" sz="1600" b="1" dirty="0">
                <a:solidFill>
                  <a:srgbClr val="0000FF"/>
                </a:solidFill>
                <a:latin typeface="Arial" panose="020B0604020202020204" pitchFamily="34" charset="0"/>
                <a:cs typeface="Arial" panose="020B0604020202020204" pitchFamily="34" charset="0"/>
              </a:rPr>
              <a:t>hiện được thái độ ân cần, tôn trọng NB trong giao tiếp và thiết lập được môi trường chăm sóc người bệnh an toàn trong tình huống dạy học cụ thể</a:t>
            </a:r>
            <a:r>
              <a:rPr lang="en-US" sz="1600" b="1" dirty="0" smtClean="0">
                <a:solidFill>
                  <a:srgbClr val="0000FF"/>
                </a:solidFill>
                <a:latin typeface="Arial" panose="020B0604020202020204" pitchFamily="34" charset="0"/>
                <a:cs typeface="Arial" panose="020B0604020202020204" pitchFamily="34" charset="0"/>
              </a:rPr>
              <a:t>.</a:t>
            </a:r>
          </a:p>
          <a:p>
            <a:pPr marL="233363" lvl="0" indent="-233363" algn="just">
              <a:lnSpc>
                <a:spcPct val="135000"/>
              </a:lnSpc>
              <a:spcBef>
                <a:spcPts val="0"/>
              </a:spcBef>
              <a:spcAft>
                <a:spcPts val="0"/>
              </a:spcAft>
              <a:buFont typeface="+mj-lt"/>
              <a:buAutoNum type="arabicPeriod"/>
              <a:tabLst>
                <a:tab pos="228600" algn="l"/>
              </a:tabLst>
            </a:pPr>
            <a:r>
              <a:rPr lang="vi-VN" sz="1600" b="1" dirty="0" smtClean="0">
                <a:solidFill>
                  <a:srgbClr val="0000FF"/>
                </a:solidFill>
                <a:latin typeface="Arial" panose="020B0604020202020204" pitchFamily="34" charset="0"/>
                <a:cs typeface="Arial" panose="020B0604020202020204" pitchFamily="34" charset="0"/>
              </a:rPr>
              <a:t>Có </a:t>
            </a:r>
            <a:r>
              <a:rPr lang="vi-VN" sz="1600" b="1" dirty="0">
                <a:solidFill>
                  <a:srgbClr val="0000FF"/>
                </a:solidFill>
                <a:latin typeface="Arial" panose="020B0604020202020204" pitchFamily="34" charset="0"/>
                <a:cs typeface="Arial" panose="020B0604020202020204" pitchFamily="34" charset="0"/>
              </a:rPr>
              <a:t>khả năng làm việc độc lập, đồng thời phối hợp tốt với các thành viên trong nhóm để thực hiện QTKT</a:t>
            </a: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147638" y="800100"/>
            <a:ext cx="8996362" cy="4343400"/>
          </a:xfrm>
        </p:spPr>
        <p:txBody>
          <a:bodyPr>
            <a:normAutofit fontScale="92500" lnSpcReduction="20000"/>
          </a:bodyPr>
          <a:lstStyle/>
          <a:p>
            <a:endParaRPr lang="en-US" b="1" dirty="0" smtClean="0">
              <a:solidFill>
                <a:srgbClr val="0070C0"/>
              </a:solidFill>
              <a:ea typeface="Tahoma" pitchFamily="34" charset="0"/>
              <a:cs typeface="Tahoma" pitchFamily="34" charset="0"/>
            </a:endParaRPr>
          </a:p>
          <a:p>
            <a:endParaRPr lang="en-US" b="1" dirty="0" smtClean="0">
              <a:solidFill>
                <a:srgbClr val="0070C0"/>
              </a:solidFill>
              <a:ea typeface="Tahoma" pitchFamily="34" charset="0"/>
              <a:cs typeface="Tahoma" pitchFamily="34" charset="0"/>
            </a:endParaRPr>
          </a:p>
          <a:p>
            <a:r>
              <a:rPr lang="en-US" sz="4600" b="1" dirty="0" smtClean="0">
                <a:solidFill>
                  <a:srgbClr val="0000FF"/>
                </a:solidFill>
                <a:ea typeface="Tahoma" pitchFamily="34" charset="0"/>
                <a:cs typeface="Tahoma" pitchFamily="34" charset="0"/>
              </a:rPr>
              <a:t>PHẦN 1</a:t>
            </a:r>
            <a:endParaRPr lang="en-US" sz="4600" b="1" dirty="0">
              <a:solidFill>
                <a:srgbClr val="0000FF"/>
              </a:solidFill>
              <a:ea typeface="Tahoma" pitchFamily="34" charset="0"/>
              <a:cs typeface="Tahoma" pitchFamily="34" charset="0"/>
            </a:endParaRPr>
          </a:p>
          <a:p>
            <a:pPr>
              <a:lnSpc>
                <a:spcPct val="150000"/>
              </a:lnSpc>
              <a:spcBef>
                <a:spcPts val="0"/>
              </a:spcBef>
            </a:pPr>
            <a:r>
              <a:rPr lang="en-US" sz="3600" b="1" spc="-60" dirty="0" smtClean="0">
                <a:solidFill>
                  <a:srgbClr val="0000FF"/>
                </a:solidFill>
                <a:latin typeface="Arial" panose="020B0604020202020204" pitchFamily="34" charset="0"/>
                <a:ea typeface="Tahoma" pitchFamily="34" charset="0"/>
                <a:cs typeface="Arial" panose="020B0604020202020204" pitchFamily="34" charset="0"/>
              </a:rPr>
              <a:t>THĂM </a:t>
            </a:r>
            <a:r>
              <a:rPr lang="en-US" sz="3600" b="1" spc="-60" dirty="0">
                <a:solidFill>
                  <a:srgbClr val="0000FF"/>
                </a:solidFill>
                <a:latin typeface="Arial" panose="020B0604020202020204" pitchFamily="34" charset="0"/>
                <a:ea typeface="Tahoma" pitchFamily="34" charset="0"/>
                <a:cs typeface="Arial" panose="020B0604020202020204" pitchFamily="34" charset="0"/>
              </a:rPr>
              <a:t>KHÁM </a:t>
            </a:r>
            <a:r>
              <a:rPr lang="en-US" sz="3600" b="1" spc="-60" dirty="0" smtClean="0">
                <a:solidFill>
                  <a:srgbClr val="0000FF"/>
                </a:solidFill>
                <a:latin typeface="Arial" panose="020B0604020202020204" pitchFamily="34" charset="0"/>
                <a:ea typeface="Tahoma" pitchFamily="34" charset="0"/>
                <a:cs typeface="Arial" panose="020B0604020202020204" pitchFamily="34" charset="0"/>
              </a:rPr>
              <a:t>VÀ NHẬN ĐỊNH THỂ CHẤT</a:t>
            </a:r>
            <a:endParaRPr lang="en-US" sz="3600" b="1" dirty="0">
              <a:solidFill>
                <a:srgbClr val="0000FF"/>
              </a:solidFill>
              <a:latin typeface="Arial" panose="020B0604020202020204" pitchFamily="34" charset="0"/>
              <a:ea typeface="Tahoma" pitchFamily="34" charset="0"/>
              <a:cs typeface="Arial" panose="020B0604020202020204" pitchFamily="34" charset="0"/>
            </a:endParaRPr>
          </a:p>
          <a:p>
            <a:pPr>
              <a:lnSpc>
                <a:spcPct val="150000"/>
              </a:lnSpc>
              <a:spcBef>
                <a:spcPts val="0"/>
              </a:spcBef>
            </a:pPr>
            <a:endParaRPr lang="en-US" sz="3600" b="1" dirty="0">
              <a:solidFill>
                <a:srgbClr val="0000FF"/>
              </a:solidFill>
              <a:ea typeface="Tahoma" pitchFamily="34" charset="0"/>
              <a:cs typeface="Times New Roman" pitchFamily="18" charset="0"/>
            </a:endParaRPr>
          </a:p>
          <a:p>
            <a:pPr>
              <a:lnSpc>
                <a:spcPct val="150000"/>
              </a:lnSpc>
              <a:spcBef>
                <a:spcPts val="0"/>
              </a:spcBef>
            </a:pPr>
            <a:endParaRPr lang="en-US" sz="3600" b="1" spc="-60" dirty="0">
              <a:solidFill>
                <a:srgbClr val="0000FF"/>
              </a:solidFill>
              <a:ea typeface="Tahoma" pitchFamily="34" charset="0"/>
              <a:cs typeface="Arial" pitchFamily="34" charset="0"/>
            </a:endParaRPr>
          </a:p>
          <a:p>
            <a:pPr>
              <a:lnSpc>
                <a:spcPct val="150000"/>
              </a:lnSpc>
              <a:spcBef>
                <a:spcPts val="0"/>
              </a:spcBef>
            </a:pPr>
            <a:r>
              <a:rPr lang="en-US" b="1" dirty="0" err="1" smtClean="0">
                <a:solidFill>
                  <a:srgbClr val="C00000"/>
                </a:solidFill>
                <a:ea typeface="Tahoma" pitchFamily="34" charset="0"/>
                <a:cs typeface="Arial" pitchFamily="34" charset="0"/>
              </a:rPr>
              <a:t>Bộ</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môn</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Điều</a:t>
            </a:r>
            <a:r>
              <a:rPr lang="en-US" b="1" dirty="0" smtClean="0">
                <a:solidFill>
                  <a:srgbClr val="C00000"/>
                </a:solidFill>
                <a:ea typeface="Tahoma" pitchFamily="34" charset="0"/>
                <a:cs typeface="Arial" pitchFamily="34" charset="0"/>
              </a:rPr>
              <a:t> </a:t>
            </a:r>
            <a:r>
              <a:rPr lang="en-US" b="1" dirty="0" err="1" smtClean="0">
                <a:solidFill>
                  <a:srgbClr val="C00000"/>
                </a:solidFill>
                <a:ea typeface="Tahoma" pitchFamily="34" charset="0"/>
                <a:cs typeface="Arial" pitchFamily="34" charset="0"/>
              </a:rPr>
              <a:t>dưỡng</a:t>
            </a:r>
            <a:endParaRPr lang="en-US" b="1" dirty="0">
              <a:solidFill>
                <a:srgbClr val="C00000"/>
              </a:solidFill>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1143000" y="1047750"/>
            <a:ext cx="6324600" cy="392430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05468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a:t>
            </a:r>
            <a:r>
              <a:rPr lang="en-US" sz="3600" b="1" dirty="0" smtClean="0">
                <a:solidFill>
                  <a:schemeClr val="bg1"/>
                </a:solidFill>
                <a:latin typeface="Arial" pitchFamily="34" charset="0"/>
                <a:ea typeface="Tahoma" pitchFamily="34" charset="0"/>
                <a:cs typeface="Arial" pitchFamily="34" charset="0"/>
              </a:rPr>
              <a:t>CÂU HỎI 1</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spcBef>
                <a:spcPts val="0"/>
              </a:spcBef>
              <a:tabLst>
                <a:tab pos="228600" algn="l"/>
              </a:tabLst>
            </a:pPr>
            <a:endParaRPr lang="en-US" sz="2800" dirty="0" smtClean="0">
              <a:solidFill>
                <a:srgbClr val="000099"/>
              </a:solidFill>
              <a:latin typeface="Arial" pitchFamily="34" charset="0"/>
              <a:cs typeface="Arial" pitchFamily="34" charset="0"/>
            </a:endParaRPr>
          </a:p>
          <a:p>
            <a:pPr algn="just">
              <a:spcBef>
                <a:spcPts val="0"/>
              </a:spcBef>
              <a:tabLst>
                <a:tab pos="228600" algn="l"/>
              </a:tabLst>
            </a:pPr>
            <a:r>
              <a:rPr lang="en-US" sz="2800" b="1" dirty="0" err="1">
                <a:solidFill>
                  <a:srgbClr val="0000FF"/>
                </a:solidFill>
                <a:latin typeface="Arial" panose="020B0604020202020204" pitchFamily="34" charset="0"/>
                <a:cs typeface="Arial" panose="020B0604020202020204" pitchFamily="34" charset="0"/>
              </a:rPr>
              <a:t>Kể</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tên</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cs typeface="Arial" panose="020B0604020202020204" pitchFamily="34" charset="0"/>
              </a:rPr>
              <a:t>các tư thế nghỉ ngơi</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cs typeface="Arial" panose="020B0604020202020204" pitchFamily="34" charset="0"/>
              </a:rPr>
              <a:t>trị liệu</a:t>
            </a:r>
            <a:r>
              <a:rPr lang="en-US" sz="2800" b="1" dirty="0">
                <a:solidFill>
                  <a:srgbClr val="0000FF"/>
                </a:solidFill>
                <a:latin typeface="Arial" panose="020B0604020202020204" pitchFamily="34" charset="0"/>
                <a:cs typeface="Arial" panose="020B0604020202020204" pitchFamily="34" charset="0"/>
              </a:rPr>
              <a:t> </a:t>
            </a:r>
            <a:r>
              <a:rPr lang="vi-VN" sz="2800" b="1" dirty="0">
                <a:solidFill>
                  <a:srgbClr val="0000FF"/>
                </a:solidFill>
                <a:cs typeface="Arial" panose="020B0604020202020204" pitchFamily="34" charset="0"/>
              </a:rPr>
              <a:t>thông thường</a:t>
            </a:r>
            <a:r>
              <a:rPr lang="en-US" sz="2800" b="1" dirty="0">
                <a:solidFill>
                  <a:srgbClr val="0000FF"/>
                </a:solidFill>
                <a:latin typeface="Arial" panose="020B0604020202020204" pitchFamily="34" charset="0"/>
                <a:cs typeface="Arial" panose="020B0604020202020204" pitchFamily="34" charset="0"/>
              </a:rPr>
              <a:t>?</a:t>
            </a:r>
          </a:p>
          <a:p>
            <a:pPr lvl="0" algn="just">
              <a:spcBef>
                <a:spcPts val="0"/>
              </a:spcBef>
              <a:spcAft>
                <a:spcPts val="0"/>
              </a:spcAft>
              <a:tabLst>
                <a:tab pos="228600" algn="l"/>
              </a:tabLst>
            </a:pPr>
            <a:endParaRPr lang="vi-VN" sz="2800"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30</a:t>
            </a:fld>
            <a:endParaRPr lang="en-US"/>
          </a:p>
        </p:txBody>
      </p:sp>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4" name="TextBox 3"/>
          <p:cNvSpPr txBox="1"/>
          <p:nvPr/>
        </p:nvSpPr>
        <p:spPr>
          <a:xfrm>
            <a:off x="8305800" y="2125145"/>
            <a:ext cx="381000" cy="369332"/>
          </a:xfrm>
          <a:prstGeom prst="rect">
            <a:avLst/>
          </a:prstGeom>
          <a:solidFill>
            <a:schemeClr val="bg1"/>
          </a:solidFill>
        </p:spPr>
        <p:txBody>
          <a:bodyPr wrap="square" rtlCol="0">
            <a:spAutoFit/>
          </a:bodyPr>
          <a:lstStyle/>
          <a:p>
            <a:endParaRPr lang="en-US" dirty="0"/>
          </a:p>
        </p:txBody>
      </p:sp>
      <p:sp>
        <p:nvSpPr>
          <p:cNvPr id="11" name="Title 1"/>
          <p:cNvSpPr txBox="1">
            <a:spLocks/>
          </p:cNvSpPr>
          <p:nvPr/>
        </p:nvSpPr>
        <p:spPr>
          <a:xfrm>
            <a:off x="0" y="0"/>
            <a:ext cx="9144000" cy="6667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bg1"/>
                </a:solidFill>
                <a:latin typeface="Tahoma" pitchFamily="34" charset="0"/>
                <a:ea typeface="Tahoma" pitchFamily="34" charset="0"/>
                <a:cs typeface="Tahoma" pitchFamily="34" charset="0"/>
              </a:rPr>
              <a:t>I. </a:t>
            </a:r>
            <a:r>
              <a:rPr lang="vi-VN" sz="2000" b="1" dirty="0">
                <a:solidFill>
                  <a:schemeClr val="bg1"/>
                </a:solidFill>
                <a:latin typeface="Tahoma" pitchFamily="34" charset="0"/>
                <a:ea typeface="Tahoma" pitchFamily="34" charset="0"/>
                <a:cs typeface="Tahoma" pitchFamily="34" charset="0"/>
              </a:rPr>
              <a:t>CÁC TƯ THẾ NGHỈ NGƠI TRỊ LIỆU THÔNG THƯỜNG</a:t>
            </a:r>
            <a:endParaRPr lang="en-US" sz="20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1905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p:txBody>
          <a:bodyPr/>
          <a:lstStyle/>
          <a:p>
            <a:endParaRPr lang="en-US"/>
          </a:p>
        </p:txBody>
      </p:sp>
      <p:sp>
        <p:nvSpPr>
          <p:cNvPr id="13" name="Subtitle 2"/>
          <p:cNvSpPr txBox="1">
            <a:spLocks/>
          </p:cNvSpPr>
          <p:nvPr/>
        </p:nvSpPr>
        <p:spPr>
          <a:xfrm>
            <a:off x="111919" y="762738"/>
            <a:ext cx="8920162" cy="4183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28600" algn="l"/>
            <a:r>
              <a:rPr lang="en-US" sz="2800" dirty="0" smtClean="0">
                <a:solidFill>
                  <a:srgbClr val="0000FF"/>
                </a:solidFill>
                <a:latin typeface="Arial" panose="020B0604020202020204" pitchFamily="34" charset="0"/>
                <a:cs typeface="Arial" panose="020B0604020202020204" pitchFamily="34" charset="0"/>
              </a:rPr>
              <a:t>1.</a:t>
            </a:r>
            <a:r>
              <a:rPr lang="vi-VN" sz="2800" dirty="0" smtClean="0">
                <a:solidFill>
                  <a:srgbClr val="0000FF"/>
                </a:solidFill>
                <a:cs typeface="Arial" panose="020B0604020202020204" pitchFamily="34" charset="0"/>
              </a:rPr>
              <a:t>T</a:t>
            </a:r>
            <a:r>
              <a:rPr lang="en-US" sz="2800" dirty="0" smtClean="0">
                <a:solidFill>
                  <a:srgbClr val="0000FF"/>
                </a:solidFill>
                <a:latin typeface="Arial" panose="020B0604020202020204" pitchFamily="34" charset="0"/>
                <a:cs typeface="Arial" panose="020B0604020202020204" pitchFamily="34" charset="0"/>
              </a:rPr>
              <a:t>ư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nằm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ngửa</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thẳng</a:t>
            </a:r>
            <a:endParaRPr lang="en-US" sz="2800" dirty="0" smtClean="0">
              <a:solidFill>
                <a:srgbClr val="0000FF"/>
              </a:solidFill>
              <a:latin typeface="Arial" panose="020B0604020202020204" pitchFamily="34" charset="0"/>
              <a:cs typeface="Arial" panose="020B0604020202020204" pitchFamily="34" charset="0"/>
            </a:endParaRPr>
          </a:p>
          <a:p>
            <a:pPr marL="228600" algn="l"/>
            <a:r>
              <a:rPr lang="en-US" sz="2800" dirty="0" smtClean="0">
                <a:solidFill>
                  <a:srgbClr val="0000FF"/>
                </a:solidFill>
                <a:latin typeface="Arial" panose="020B0604020202020204" pitchFamily="34" charset="0"/>
                <a:cs typeface="Arial" panose="020B0604020202020204" pitchFamily="34" charset="0"/>
              </a:rPr>
              <a:t>2. </a:t>
            </a:r>
            <a:r>
              <a:rPr lang="vi-VN" sz="2800" dirty="0" smtClean="0">
                <a:solidFill>
                  <a:srgbClr val="0000FF"/>
                </a:solidFill>
                <a:cs typeface="Arial" panose="020B0604020202020204" pitchFamily="34" charset="0"/>
              </a:rPr>
              <a:t>Tư thế nằm ngửa</a:t>
            </a:r>
            <a:r>
              <a:rPr lang="en-US" sz="2800" dirty="0" smtClean="0">
                <a:solidFill>
                  <a:srgbClr val="0000FF"/>
                </a:solidFill>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đầu</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hơi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cao</a:t>
            </a:r>
            <a:endParaRPr lang="en-US" sz="2800" dirty="0" smtClean="0">
              <a:solidFill>
                <a:srgbClr val="0000FF"/>
              </a:solidFill>
              <a:latin typeface="Arial" panose="020B0604020202020204" pitchFamily="34" charset="0"/>
              <a:cs typeface="Arial" panose="020B0604020202020204" pitchFamily="34" charset="0"/>
            </a:endParaRPr>
          </a:p>
          <a:p>
            <a:pPr marL="228600" algn="l"/>
            <a:r>
              <a:rPr lang="en-US" sz="2800" dirty="0" smtClean="0">
                <a:solidFill>
                  <a:srgbClr val="0000FF"/>
                </a:solidFill>
                <a:latin typeface="Arial" panose="020B0604020202020204" pitchFamily="34" charset="0"/>
                <a:cs typeface="Arial" panose="020B0604020202020204" pitchFamily="34" charset="0"/>
              </a:rPr>
              <a:t>3. </a:t>
            </a:r>
            <a:r>
              <a:rPr lang="en-US" sz="2800" dirty="0" err="1" smtClean="0">
                <a:solidFill>
                  <a:srgbClr val="0000FF"/>
                </a:solidFill>
                <a:latin typeface="Arial" panose="020B0604020202020204" pitchFamily="34" charset="0"/>
                <a:cs typeface="Arial" panose="020B0604020202020204" pitchFamily="34" charset="0"/>
              </a:rPr>
              <a:t>Tư</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nằm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ngửa</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đầu</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thấp</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nghiêng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về</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một</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bên</a:t>
            </a:r>
            <a:endParaRPr lang="en-US" sz="2800" dirty="0" smtClean="0">
              <a:solidFill>
                <a:srgbClr val="0000FF"/>
              </a:solidFill>
              <a:latin typeface="Arial" panose="020B0604020202020204" pitchFamily="34" charset="0"/>
              <a:cs typeface="Arial" panose="020B0604020202020204" pitchFamily="34" charset="0"/>
            </a:endParaRPr>
          </a:p>
          <a:p>
            <a:pPr marL="228600" algn="l"/>
            <a:r>
              <a:rPr lang="en-US" sz="2800" dirty="0" smtClean="0">
                <a:solidFill>
                  <a:srgbClr val="0000FF"/>
                </a:solidFill>
                <a:latin typeface="Arial" panose="020B0604020202020204" pitchFamily="34" charset="0"/>
                <a:cs typeface="Arial" panose="020B0604020202020204" pitchFamily="34" charset="0"/>
              </a:rPr>
              <a:t>4. </a:t>
            </a:r>
            <a:r>
              <a:rPr lang="en-US" sz="2800" dirty="0" err="1" smtClean="0">
                <a:solidFill>
                  <a:srgbClr val="0000FF"/>
                </a:solidFill>
                <a:latin typeface="Arial" panose="020B0604020202020204" pitchFamily="34" charset="0"/>
                <a:cs typeface="Arial" panose="020B0604020202020204" pitchFamily="34" charset="0"/>
              </a:rPr>
              <a:t>Tư</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nửa</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nằm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nửa</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ngồi</a:t>
            </a:r>
            <a:r>
              <a:rPr lang="en-US" sz="2800" dirty="0" smtClean="0">
                <a:solidFill>
                  <a:srgbClr val="0000FF"/>
                </a:solidFill>
                <a:latin typeface="Arial" panose="020B0604020202020204" pitchFamily="34" charset="0"/>
                <a:cs typeface="Arial" panose="020B0604020202020204" pitchFamily="34" charset="0"/>
              </a:rPr>
              <a:t> </a:t>
            </a:r>
          </a:p>
          <a:p>
            <a:pPr marL="228600" algn="l"/>
            <a:r>
              <a:rPr lang="en-US" sz="2800" dirty="0" smtClean="0">
                <a:solidFill>
                  <a:srgbClr val="0000FF"/>
                </a:solidFill>
                <a:latin typeface="Arial" panose="020B0604020202020204" pitchFamily="34" charset="0"/>
                <a:cs typeface="Arial" panose="020B0604020202020204" pitchFamily="34" charset="0"/>
              </a:rPr>
              <a:t>5. </a:t>
            </a:r>
            <a:r>
              <a:rPr lang="en-US" sz="2800" dirty="0" err="1" smtClean="0">
                <a:solidFill>
                  <a:srgbClr val="0000FF"/>
                </a:solidFill>
                <a:latin typeface="Arial" panose="020B0604020202020204" pitchFamily="34" charset="0"/>
                <a:cs typeface="Arial" panose="020B0604020202020204" pitchFamily="34" charset="0"/>
              </a:rPr>
              <a:t>Tư</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nằm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sấp</a:t>
            </a:r>
            <a:r>
              <a:rPr lang="en-US" sz="2800" dirty="0" smtClean="0">
                <a:solidFill>
                  <a:srgbClr val="0000FF"/>
                </a:solidFill>
                <a:latin typeface="Arial" panose="020B0604020202020204" pitchFamily="34" charset="0"/>
                <a:cs typeface="Arial" panose="020B0604020202020204" pitchFamily="34" charset="0"/>
              </a:rPr>
              <a:t> </a:t>
            </a:r>
          </a:p>
          <a:p>
            <a:pPr marL="228600" algn="l"/>
            <a:r>
              <a:rPr lang="en-US" sz="2800" dirty="0" smtClean="0">
                <a:solidFill>
                  <a:srgbClr val="0000FF"/>
                </a:solidFill>
                <a:latin typeface="Arial" panose="020B0604020202020204" pitchFamily="34" charset="0"/>
                <a:cs typeface="Arial" panose="020B0604020202020204" pitchFamily="34" charset="0"/>
              </a:rPr>
              <a:t>6. </a:t>
            </a:r>
            <a:r>
              <a:rPr lang="en-US" sz="2800" dirty="0" err="1" smtClean="0">
                <a:solidFill>
                  <a:srgbClr val="0000FF"/>
                </a:solidFill>
                <a:latin typeface="Arial" panose="020B0604020202020204" pitchFamily="34" charset="0"/>
                <a:cs typeface="Arial" panose="020B0604020202020204" pitchFamily="34" charset="0"/>
              </a:rPr>
              <a:t>Tư</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nằm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nghiêng</a:t>
            </a:r>
            <a:r>
              <a:rPr lang="en-US" sz="2800" dirty="0" smtClean="0">
                <a:solidFill>
                  <a:srgbClr val="0000FF"/>
                </a:solidFill>
                <a:latin typeface="Arial" panose="020B0604020202020204" pitchFamily="34" charset="0"/>
                <a:cs typeface="Arial" panose="020B0604020202020204" pitchFamily="34" charset="0"/>
              </a:rPr>
              <a:t> sang </a:t>
            </a:r>
            <a:r>
              <a:rPr lang="en-US" sz="2800" dirty="0" err="1" smtClean="0">
                <a:solidFill>
                  <a:srgbClr val="0000FF"/>
                </a:solidFill>
                <a:latin typeface="Arial" panose="020B0604020202020204" pitchFamily="34" charset="0"/>
                <a:cs typeface="Arial" panose="020B0604020202020204" pitchFamily="34" charset="0"/>
              </a:rPr>
              <a:t>phải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hoặc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trái</a:t>
            </a:r>
            <a:r>
              <a:rPr lang="en-US" b="1" dirty="0" smtClean="0"/>
              <a:t> </a:t>
            </a:r>
            <a:endParaRPr lang="en-US" b="1" dirty="0">
              <a:solidFill>
                <a:srgbClr val="0000FF"/>
              </a:solidFill>
              <a:latin typeface="Arial" pitchFamily="34" charset="0"/>
              <a:ea typeface="Tahoma" pitchFamily="34" charset="0"/>
              <a:cs typeface="Arial" pitchFamily="34" charset="0"/>
            </a:endParaRPr>
          </a:p>
        </p:txBody>
      </p:sp>
      <p:pic>
        <p:nvPicPr>
          <p:cNvPr id="14"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91440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err="1">
                <a:solidFill>
                  <a:srgbClr val="000099"/>
                </a:solidFill>
                <a:latin typeface="Arial" pitchFamily="34" charset="0"/>
                <a:ea typeface="Tahoma" pitchFamily="34" charset="0"/>
                <a:cs typeface="Arial" pitchFamily="34" charset="0"/>
              </a:rPr>
              <a:t>Tại</a:t>
            </a:r>
            <a:r>
              <a:rPr lang="en-US" sz="2000" dirty="0">
                <a:solidFill>
                  <a:srgbClr val="000099"/>
                </a:solidFill>
                <a:latin typeface="Arial" pitchFamily="34" charset="0"/>
                <a:ea typeface="Tahoma" pitchFamily="34" charset="0"/>
                <a:cs typeface="Arial" pitchFamily="34" charset="0"/>
              </a:rPr>
              <a:t> </a:t>
            </a:r>
            <a:r>
              <a:rPr lang="en-US" sz="2000" dirty="0" err="1">
                <a:solidFill>
                  <a:srgbClr val="000099"/>
                </a:solidFill>
                <a:latin typeface="Arial" pitchFamily="34" charset="0"/>
                <a:ea typeface="Tahoma" pitchFamily="34" charset="0"/>
                <a:cs typeface="Arial" pitchFamily="34" charset="0"/>
              </a:rPr>
              <a:t>phòng</a:t>
            </a:r>
            <a:r>
              <a:rPr lang="en-US" sz="2000" dirty="0">
                <a:solidFill>
                  <a:srgbClr val="000099"/>
                </a:solidFill>
                <a:latin typeface="Arial" pitchFamily="34" charset="0"/>
                <a:ea typeface="Tahoma" pitchFamily="34" charset="0"/>
                <a:cs typeface="Arial" pitchFamily="34" charset="0"/>
              </a:rPr>
              <a:t> </a:t>
            </a:r>
            <a:r>
              <a:rPr lang="en-US" sz="2000" dirty="0" smtClean="0">
                <a:solidFill>
                  <a:srgbClr val="000099"/>
                </a:solidFill>
                <a:latin typeface="Arial" pitchFamily="34" charset="0"/>
                <a:ea typeface="Tahoma" pitchFamily="34" charset="0"/>
                <a:cs typeface="Arial" pitchFamily="34" charset="0"/>
              </a:rPr>
              <a:t>405 </a:t>
            </a:r>
            <a:r>
              <a:rPr lang="en-US" sz="2000" dirty="0">
                <a:solidFill>
                  <a:srgbClr val="000099"/>
                </a:solidFill>
                <a:latin typeface="Arial" pitchFamily="34" charset="0"/>
                <a:ea typeface="Tahoma" pitchFamily="34" charset="0"/>
                <a:cs typeface="Arial" pitchFamily="34" charset="0"/>
              </a:rPr>
              <a:t>khoa </a:t>
            </a:r>
            <a:r>
              <a:rPr lang="en-US" sz="2000" dirty="0" err="1">
                <a:solidFill>
                  <a:srgbClr val="000099"/>
                </a:solidFill>
                <a:latin typeface="Arial" pitchFamily="34" charset="0"/>
                <a:ea typeface="Tahoma" pitchFamily="34" charset="0"/>
                <a:cs typeface="Arial" pitchFamily="34" charset="0"/>
              </a:rPr>
              <a:t>Hồi</a:t>
            </a:r>
            <a:r>
              <a:rPr lang="en-US" sz="2000" dirty="0">
                <a:solidFill>
                  <a:srgbClr val="000099"/>
                </a:solidFill>
                <a:latin typeface="Arial" pitchFamily="34" charset="0"/>
                <a:ea typeface="Tahoma" pitchFamily="34" charset="0"/>
                <a:cs typeface="Arial" pitchFamily="34" charset="0"/>
              </a:rPr>
              <a:t> </a:t>
            </a:r>
            <a:r>
              <a:rPr lang="en-US" sz="2000" dirty="0" err="1">
                <a:solidFill>
                  <a:srgbClr val="000099"/>
                </a:solidFill>
                <a:latin typeface="Arial" pitchFamily="34" charset="0"/>
                <a:ea typeface="Tahoma" pitchFamily="34" charset="0"/>
                <a:cs typeface="Arial" pitchFamily="34" charset="0"/>
              </a:rPr>
              <a:t>sức</a:t>
            </a:r>
            <a:r>
              <a:rPr lang="en-US" sz="2000" dirty="0">
                <a:solidFill>
                  <a:srgbClr val="000099"/>
                </a:solidFill>
                <a:latin typeface="Arial" pitchFamily="34" charset="0"/>
                <a:ea typeface="Tahoma" pitchFamily="34" charset="0"/>
                <a:cs typeface="Arial" pitchFamily="34" charset="0"/>
              </a:rPr>
              <a:t> </a:t>
            </a:r>
            <a:r>
              <a:rPr lang="en-US" sz="2000" dirty="0" err="1">
                <a:solidFill>
                  <a:srgbClr val="000099"/>
                </a:solidFill>
                <a:latin typeface="Arial" pitchFamily="34" charset="0"/>
                <a:ea typeface="Tahoma" pitchFamily="34" charset="0"/>
                <a:cs typeface="Arial" pitchFamily="34" charset="0"/>
              </a:rPr>
              <a:t>tích</a:t>
            </a:r>
            <a:r>
              <a:rPr lang="en-US" sz="2000" dirty="0">
                <a:solidFill>
                  <a:srgbClr val="000099"/>
                </a:solidFill>
                <a:latin typeface="Arial" pitchFamily="34" charset="0"/>
                <a:ea typeface="Tahoma" pitchFamily="34" charset="0"/>
                <a:cs typeface="Arial" pitchFamily="34" charset="0"/>
              </a:rPr>
              <a:t> </a:t>
            </a:r>
            <a:r>
              <a:rPr lang="en-US" sz="2000" dirty="0" err="1" smtClean="0">
                <a:solidFill>
                  <a:srgbClr val="000099"/>
                </a:solidFill>
                <a:latin typeface="Arial" pitchFamily="34" charset="0"/>
                <a:ea typeface="Tahoma" pitchFamily="34" charset="0"/>
                <a:cs typeface="Arial" pitchFamily="34" charset="0"/>
              </a:rPr>
              <a:t>cực</a:t>
            </a:r>
            <a:r>
              <a:rPr lang="en-US" sz="2000" dirty="0" smtClean="0">
                <a:solidFill>
                  <a:srgbClr val="000099"/>
                </a:solidFill>
                <a:latin typeface="Arial" pitchFamily="34" charset="0"/>
                <a:ea typeface="Tahoma" pitchFamily="34" charset="0"/>
                <a:cs typeface="Arial" pitchFamily="34" charset="0"/>
              </a:rPr>
              <a:t> </a:t>
            </a:r>
            <a:r>
              <a:rPr lang="en-US" sz="2000" dirty="0" err="1" smtClean="0">
                <a:solidFill>
                  <a:srgbClr val="000099"/>
                </a:solidFill>
                <a:latin typeface="Arial" pitchFamily="34" charset="0"/>
                <a:ea typeface="Tahoma" pitchFamily="34" charset="0"/>
                <a:cs typeface="Arial" pitchFamily="34" charset="0"/>
              </a:rPr>
              <a:t>có</a:t>
            </a:r>
            <a:r>
              <a:rPr lang="en-US" sz="2000" dirty="0" smtClean="0">
                <a:solidFill>
                  <a:srgbClr val="000099"/>
                </a:solidFill>
                <a:latin typeface="Arial" pitchFamily="34" charset="0"/>
                <a:ea typeface="Tahoma" pitchFamily="34" charset="0"/>
                <a:cs typeface="Arial" pitchFamily="34" charset="0"/>
              </a:rPr>
              <a:t> 6 NB </a:t>
            </a:r>
            <a:r>
              <a:rPr lang="en-US" sz="2000" dirty="0" err="1" smtClean="0">
                <a:solidFill>
                  <a:srgbClr val="000099"/>
                </a:solidFill>
                <a:latin typeface="Arial" pitchFamily="34" charset="0"/>
                <a:ea typeface="Tahoma" pitchFamily="34" charset="0"/>
                <a:cs typeface="Arial" pitchFamily="34" charset="0"/>
              </a:rPr>
              <a:t>đang</a:t>
            </a:r>
            <a:r>
              <a:rPr lang="en-US" sz="2000" dirty="0" smtClean="0">
                <a:solidFill>
                  <a:srgbClr val="000099"/>
                </a:solidFill>
                <a:latin typeface="Arial" pitchFamily="34" charset="0"/>
                <a:ea typeface="Tahoma" pitchFamily="34" charset="0"/>
                <a:cs typeface="Arial" pitchFamily="34" charset="0"/>
              </a:rPr>
              <a:t> </a:t>
            </a:r>
            <a:r>
              <a:rPr lang="en-US" sz="2000" dirty="0" err="1" smtClean="0">
                <a:solidFill>
                  <a:srgbClr val="000099"/>
                </a:solidFill>
                <a:latin typeface="Arial" pitchFamily="34" charset="0"/>
                <a:ea typeface="Tahoma" pitchFamily="34" charset="0"/>
                <a:cs typeface="Arial" pitchFamily="34" charset="0"/>
              </a:rPr>
              <a:t>nằm</a:t>
            </a:r>
            <a:r>
              <a:rPr lang="en-US" sz="2000" dirty="0" smtClean="0">
                <a:solidFill>
                  <a:srgbClr val="000099"/>
                </a:solidFill>
                <a:latin typeface="Arial" pitchFamily="34" charset="0"/>
                <a:ea typeface="Tahoma" pitchFamily="34" charset="0"/>
                <a:cs typeface="Arial" pitchFamily="34" charset="0"/>
              </a:rPr>
              <a:t> </a:t>
            </a:r>
            <a:r>
              <a:rPr lang="en-US" sz="2000" dirty="0" err="1" smtClean="0">
                <a:solidFill>
                  <a:srgbClr val="000099"/>
                </a:solidFill>
                <a:latin typeface="Arial" pitchFamily="34" charset="0"/>
                <a:ea typeface="Tahoma" pitchFamily="34" charset="0"/>
                <a:cs typeface="Arial" pitchFamily="34" charset="0"/>
              </a:rPr>
              <a:t>điều</a:t>
            </a:r>
            <a:r>
              <a:rPr lang="en-US" sz="2000" dirty="0" smtClean="0">
                <a:solidFill>
                  <a:srgbClr val="000099"/>
                </a:solidFill>
                <a:latin typeface="Arial" pitchFamily="34" charset="0"/>
                <a:ea typeface="Tahoma" pitchFamily="34" charset="0"/>
                <a:cs typeface="Arial" pitchFamily="34" charset="0"/>
              </a:rPr>
              <a:t> </a:t>
            </a:r>
            <a:r>
              <a:rPr lang="en-US" sz="2000" dirty="0" err="1" smtClean="0">
                <a:solidFill>
                  <a:srgbClr val="000099"/>
                </a:solidFill>
                <a:latin typeface="Arial" pitchFamily="34" charset="0"/>
                <a:ea typeface="Tahoma" pitchFamily="34" charset="0"/>
                <a:cs typeface="Arial" pitchFamily="34" charset="0"/>
              </a:rPr>
              <a:t>trị</a:t>
            </a:r>
            <a:r>
              <a:rPr lang="en-US" sz="2000" dirty="0" smtClean="0">
                <a:solidFill>
                  <a:srgbClr val="000099"/>
                </a:solidFill>
                <a:latin typeface="Arial" pitchFamily="34" charset="0"/>
                <a:ea typeface="Tahoma" pitchFamily="34" charset="0"/>
                <a:cs typeface="Arial" pitchFamily="34" charset="0"/>
              </a:rPr>
              <a:t>,</a:t>
            </a:r>
            <a:r>
              <a:rPr lang="en-US" sz="2000" dirty="0" smtClean="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tình</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trạng</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của</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các</a:t>
            </a:r>
            <a:r>
              <a:rPr lang="en-US" sz="2000" dirty="0">
                <a:solidFill>
                  <a:srgbClr val="000099"/>
                </a:solidFill>
                <a:latin typeface="Arial" pitchFamily="34" charset="0"/>
                <a:cs typeface="Arial" pitchFamily="34" charset="0"/>
              </a:rPr>
              <a:t> </a:t>
            </a:r>
            <a:r>
              <a:rPr lang="en-US" sz="2000" dirty="0" smtClean="0">
                <a:solidFill>
                  <a:srgbClr val="000099"/>
                </a:solidFill>
                <a:latin typeface="Arial" pitchFamily="34" charset="0"/>
                <a:cs typeface="Arial" pitchFamily="34" charset="0"/>
              </a:rPr>
              <a:t>NB </a:t>
            </a:r>
            <a:r>
              <a:rPr lang="en-US" sz="2000" dirty="0" err="1" smtClean="0">
                <a:solidFill>
                  <a:srgbClr val="000099"/>
                </a:solidFill>
                <a:latin typeface="Arial" pitchFamily="34" charset="0"/>
                <a:cs typeface="Arial" pitchFamily="34" charset="0"/>
              </a:rPr>
              <a:t>ổn</a:t>
            </a:r>
            <a:r>
              <a:rPr lang="en-US" sz="2000" dirty="0" smtClean="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định</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theo</a:t>
            </a:r>
            <a:r>
              <a:rPr lang="en-US" sz="2000" dirty="0">
                <a:solidFill>
                  <a:srgbClr val="000099"/>
                </a:solidFill>
                <a:latin typeface="Arial" pitchFamily="34" charset="0"/>
                <a:cs typeface="Arial" pitchFamily="34" charset="0"/>
              </a:rPr>
              <a:t> y </a:t>
            </a:r>
            <a:r>
              <a:rPr lang="en-US" sz="2000" dirty="0" err="1">
                <a:solidFill>
                  <a:srgbClr val="000099"/>
                </a:solidFill>
                <a:latin typeface="Arial" pitchFamily="34" charset="0"/>
                <a:cs typeface="Arial" pitchFamily="34" charset="0"/>
              </a:rPr>
              <a:t>lệnh</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của</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Bác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sĩ</a:t>
            </a:r>
            <a:r>
              <a:rPr lang="en-US" sz="2000" dirty="0">
                <a:solidFill>
                  <a:srgbClr val="000099"/>
                </a:solidFill>
                <a:latin typeface="Arial" pitchFamily="34" charset="0"/>
                <a:cs typeface="Arial" pitchFamily="34" charset="0"/>
              </a:rPr>
              <a:t> </a:t>
            </a:r>
            <a:r>
              <a:rPr lang="en-US" sz="2000" dirty="0" smtClean="0">
                <a:solidFill>
                  <a:srgbClr val="000099"/>
                </a:solidFill>
                <a:latin typeface="Arial" pitchFamily="34" charset="0"/>
                <a:cs typeface="Arial" pitchFamily="34" charset="0"/>
              </a:rPr>
              <a:t>NB đ</a:t>
            </a:r>
            <a:r>
              <a:rPr lang="vi-VN" sz="2000" dirty="0">
                <a:solidFill>
                  <a:srgbClr val="000099"/>
                </a:solidFill>
                <a:latin typeface="Arial" pitchFamily="34" charset="0"/>
                <a:cs typeface="Arial" pitchFamily="34" charset="0"/>
              </a:rPr>
              <a:t>ư</a:t>
            </a:r>
            <a:r>
              <a:rPr lang="en-US" sz="2000" dirty="0" err="1">
                <a:solidFill>
                  <a:srgbClr val="000099"/>
                </a:solidFill>
                <a:latin typeface="Arial" pitchFamily="34" charset="0"/>
                <a:cs typeface="Arial" pitchFamily="34" charset="0"/>
              </a:rPr>
              <a:t>ợc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để</a:t>
            </a:r>
            <a:r>
              <a:rPr lang="en-US" sz="2000" dirty="0">
                <a:solidFill>
                  <a:srgbClr val="000099"/>
                </a:solidFill>
                <a:latin typeface="Arial" pitchFamily="34" charset="0"/>
                <a:cs typeface="Arial" pitchFamily="34" charset="0"/>
              </a:rPr>
              <a:t> ở </a:t>
            </a:r>
            <a:r>
              <a:rPr lang="en-US" sz="2000" dirty="0" err="1">
                <a:solidFill>
                  <a:srgbClr val="000099"/>
                </a:solidFill>
                <a:latin typeface="Arial" pitchFamily="34" charset="0"/>
                <a:cs typeface="Arial" pitchFamily="34" charset="0"/>
              </a:rPr>
              <a:t>các</a:t>
            </a:r>
            <a:r>
              <a:rPr lang="en-US" sz="2000" dirty="0">
                <a:solidFill>
                  <a:srgbClr val="000099"/>
                </a:solidFill>
                <a:latin typeface="Arial" pitchFamily="34" charset="0"/>
                <a:cs typeface="Arial" pitchFamily="34" charset="0"/>
              </a:rPr>
              <a:t> t</a:t>
            </a:r>
            <a:r>
              <a:rPr lang="vi-VN" sz="2000" dirty="0">
                <a:solidFill>
                  <a:srgbClr val="000099"/>
                </a:solidFill>
                <a:latin typeface="Arial" pitchFamily="34" charset="0"/>
                <a:cs typeface="Arial" pitchFamily="34" charset="0"/>
              </a:rPr>
              <a:t>ư</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thế</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nghỉ</a:t>
            </a:r>
            <a:r>
              <a:rPr lang="en-US" sz="2000" dirty="0">
                <a:solidFill>
                  <a:srgbClr val="000099"/>
                </a:solidFill>
                <a:latin typeface="Arial" pitchFamily="34" charset="0"/>
                <a:cs typeface="Arial" pitchFamily="34" charset="0"/>
              </a:rPr>
              <a:t> ng</a:t>
            </a:r>
            <a:r>
              <a:rPr lang="vi-VN" sz="2000" dirty="0">
                <a:solidFill>
                  <a:srgbClr val="000099"/>
                </a:solidFill>
                <a:latin typeface="Arial" pitchFamily="34" charset="0"/>
                <a:cs typeface="Arial" pitchFamily="34" charset="0"/>
              </a:rPr>
              <a:t>ơ</a:t>
            </a:r>
            <a:r>
              <a:rPr lang="en-US" sz="2000" dirty="0" err="1">
                <a:solidFill>
                  <a:srgbClr val="000099"/>
                </a:solidFill>
                <a:latin typeface="Arial" pitchFamily="34" charset="0"/>
                <a:cs typeface="Arial" pitchFamily="34" charset="0"/>
              </a:rPr>
              <a:t>i</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trị</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liệu</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thông</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th</a:t>
            </a:r>
            <a:r>
              <a:rPr lang="vi-VN" sz="2000" dirty="0">
                <a:solidFill>
                  <a:srgbClr val="000099"/>
                </a:solidFill>
                <a:latin typeface="Arial" pitchFamily="34" charset="0"/>
                <a:cs typeface="Arial" pitchFamily="34" charset="0"/>
              </a:rPr>
              <a:t>ư</a:t>
            </a:r>
            <a:r>
              <a:rPr lang="en-US" sz="2000" dirty="0" err="1">
                <a:solidFill>
                  <a:srgbClr val="000099"/>
                </a:solidFill>
                <a:latin typeface="Arial" pitchFamily="34" charset="0"/>
                <a:cs typeface="Arial" pitchFamily="34" charset="0"/>
              </a:rPr>
              <a:t>ờng</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phải</a:t>
            </a:r>
            <a:r>
              <a:rPr lang="en-US" sz="2000" dirty="0">
                <a:solidFill>
                  <a:srgbClr val="000099"/>
                </a:solidFill>
                <a:latin typeface="Arial" pitchFamily="34" charset="0"/>
                <a:cs typeface="Arial" pitchFamily="34" charset="0"/>
              </a:rPr>
              <a:t> đ</a:t>
            </a:r>
            <a:r>
              <a:rPr lang="vi-VN" sz="2000" dirty="0">
                <a:solidFill>
                  <a:srgbClr val="000099"/>
                </a:solidFill>
                <a:latin typeface="Arial" pitchFamily="34" charset="0"/>
                <a:cs typeface="Arial" pitchFamily="34" charset="0"/>
              </a:rPr>
              <a:t>ư</a:t>
            </a:r>
            <a:r>
              <a:rPr lang="en-US" sz="2000" dirty="0" err="1">
                <a:solidFill>
                  <a:srgbClr val="000099"/>
                </a:solidFill>
                <a:latin typeface="Arial" pitchFamily="34" charset="0"/>
                <a:cs typeface="Arial" pitchFamily="34" charset="0"/>
              </a:rPr>
              <a:t>ợc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xoay</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trở</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mỗi</a:t>
            </a:r>
            <a:r>
              <a:rPr lang="en-US" sz="2000" dirty="0">
                <a:solidFill>
                  <a:srgbClr val="000099"/>
                </a:solidFill>
                <a:latin typeface="Arial" pitchFamily="34" charset="0"/>
                <a:cs typeface="Arial" pitchFamily="34" charset="0"/>
              </a:rPr>
              <a:t> 2h/</a:t>
            </a:r>
            <a:r>
              <a:rPr lang="en-US" sz="2000" dirty="0" err="1">
                <a:solidFill>
                  <a:srgbClr val="000099"/>
                </a:solidFill>
                <a:latin typeface="Arial" pitchFamily="34" charset="0"/>
                <a:cs typeface="Arial" pitchFamily="34" charset="0"/>
              </a:rPr>
              <a:t>lần</a:t>
            </a:r>
            <a:r>
              <a:rPr lang="en-US" sz="2000" dirty="0">
                <a:solidFill>
                  <a:srgbClr val="000099"/>
                </a:solidFill>
                <a:latin typeface="Arial" pitchFamily="34" charset="0"/>
                <a:cs typeface="Arial" pitchFamily="34" charset="0"/>
              </a:rPr>
              <a:t>. </a:t>
            </a:r>
          </a:p>
          <a:p>
            <a:pPr algn="just"/>
            <a:r>
              <a:rPr lang="en-US" sz="2000" dirty="0" err="1">
                <a:solidFill>
                  <a:srgbClr val="000099"/>
                </a:solidFill>
                <a:latin typeface="Arial" pitchFamily="34" charset="0"/>
                <a:cs typeface="Arial" pitchFamily="34" charset="0"/>
              </a:rPr>
              <a:t>Với</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vai</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trò</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là</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điều</a:t>
            </a:r>
            <a:r>
              <a:rPr lang="en-US" sz="2000" dirty="0">
                <a:solidFill>
                  <a:srgbClr val="000099"/>
                </a:solidFill>
                <a:latin typeface="Arial" pitchFamily="34" charset="0"/>
                <a:cs typeface="Arial" pitchFamily="34" charset="0"/>
              </a:rPr>
              <a:t> d</a:t>
            </a:r>
            <a:r>
              <a:rPr lang="vi-VN" sz="2000" dirty="0">
                <a:solidFill>
                  <a:srgbClr val="000099"/>
                </a:solidFill>
                <a:latin typeface="Arial" pitchFamily="34" charset="0"/>
                <a:cs typeface="Arial" pitchFamily="34" charset="0"/>
              </a:rPr>
              <a:t>ư</a:t>
            </a:r>
            <a:r>
              <a:rPr lang="en-US" sz="2000" dirty="0" err="1">
                <a:solidFill>
                  <a:srgbClr val="000099"/>
                </a:solidFill>
                <a:latin typeface="Arial" pitchFamily="34" charset="0"/>
                <a:cs typeface="Arial" pitchFamily="34" charset="0"/>
              </a:rPr>
              <a:t>ỡng</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chăm</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sóc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phòng</a:t>
            </a:r>
            <a:r>
              <a:rPr lang="en-US" sz="2000" dirty="0">
                <a:solidFill>
                  <a:srgbClr val="000099"/>
                </a:solidFill>
                <a:latin typeface="Arial" pitchFamily="34" charset="0"/>
                <a:cs typeface="Arial" pitchFamily="34" charset="0"/>
              </a:rPr>
              <a:t> </a:t>
            </a:r>
            <a:r>
              <a:rPr lang="vi-VN" sz="2000" dirty="0" smtClean="0">
                <a:solidFill>
                  <a:srgbClr val="000099"/>
                </a:solidFill>
                <a:latin typeface="Arial" pitchFamily="34" charset="0"/>
                <a:cs typeface="Arial" pitchFamily="34" charset="0"/>
              </a:rPr>
              <a:t>405</a:t>
            </a:r>
            <a:r>
              <a:rPr lang="en-US" sz="2000" dirty="0" smtClean="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hãy</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thực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hiện</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các</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yêu</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cầu</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sau</a:t>
            </a:r>
            <a:r>
              <a:rPr lang="en-US" sz="2000" dirty="0">
                <a:solidFill>
                  <a:srgbClr val="000099"/>
                </a:solidFill>
                <a:latin typeface="Arial" pitchFamily="34" charset="0"/>
                <a:cs typeface="Arial" pitchFamily="34" charset="0"/>
              </a:rPr>
              <a:t>:</a:t>
            </a:r>
          </a:p>
          <a:p>
            <a:pPr algn="just"/>
            <a:endParaRPr lang="en-US" sz="2000" dirty="0">
              <a:solidFill>
                <a:srgbClr val="000099"/>
              </a:solidFill>
              <a:latin typeface="Arial" pitchFamily="34" charset="0"/>
              <a:cs typeface="Arial" pitchFamily="34" charset="0"/>
            </a:endParaRPr>
          </a:p>
          <a:p>
            <a:pPr marL="457200" indent="-457200" algn="just">
              <a:buFont typeface="+mj-lt"/>
              <a:buAutoNum type="arabicPeriod"/>
            </a:pPr>
            <a:r>
              <a:rPr lang="vi-VN" sz="2000" dirty="0">
                <a:solidFill>
                  <a:srgbClr val="FF0000"/>
                </a:solidFill>
                <a:cs typeface="Arial" pitchFamily="34" charset="0"/>
              </a:rPr>
              <a:t>Nhận định người bệnh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thực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hiện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NB </a:t>
            </a:r>
            <a:r>
              <a:rPr lang="en-US" sz="2000" dirty="0" err="1" smtClean="0">
                <a:solidFill>
                  <a:srgbClr val="FF0000"/>
                </a:solidFill>
                <a:latin typeface="Arial" pitchFamily="34" charset="0"/>
                <a:cs typeface="Arial" pitchFamily="34" charset="0"/>
              </a:rPr>
              <a:t>theo</a:t>
            </a:r>
            <a:r>
              <a:rPr lang="en-US" sz="2000" dirty="0" smtClean="0">
                <a:solidFill>
                  <a:srgbClr val="FF0000"/>
                </a:solidFill>
                <a:latin typeface="Arial" pitchFamily="34" charset="0"/>
                <a:cs typeface="Arial" pitchFamily="34" charset="0"/>
              </a:rPr>
              <a:t> </a:t>
            </a:r>
            <a:r>
              <a:rPr lang="en-US" sz="2000" dirty="0">
                <a:solidFill>
                  <a:srgbClr val="FF0000"/>
                </a:solidFill>
                <a:latin typeface="Arial" pitchFamily="34" charset="0"/>
                <a:cs typeface="Arial" pitchFamily="34" charset="0"/>
              </a:rPr>
              <a:t>t</a:t>
            </a:r>
            <a:r>
              <a:rPr lang="vi-VN" sz="2000" dirty="0">
                <a:solidFill>
                  <a:srgbClr val="FF0000"/>
                </a:solidFill>
                <a:latin typeface="Arial" pitchFamily="34" charset="0"/>
                <a:cs typeface="Arial" pitchFamily="34" charset="0"/>
              </a:rPr>
              <a:t>ư</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thế</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nghỉ</a:t>
            </a:r>
            <a:r>
              <a:rPr lang="en-US" sz="2000" dirty="0">
                <a:solidFill>
                  <a:srgbClr val="FF0000"/>
                </a:solidFill>
                <a:latin typeface="Arial" pitchFamily="34" charset="0"/>
                <a:cs typeface="Arial" pitchFamily="34" charset="0"/>
              </a:rPr>
              <a:t> ng</a:t>
            </a:r>
            <a:r>
              <a:rPr lang="vi-VN" sz="2000" dirty="0">
                <a:solidFill>
                  <a:srgbClr val="FF0000"/>
                </a:solidFill>
                <a:latin typeface="Arial" pitchFamily="34" charset="0"/>
                <a:cs typeface="Arial" pitchFamily="34" charset="0"/>
              </a:rPr>
              <a:t>ơ</a:t>
            </a:r>
            <a:r>
              <a:rPr lang="en-US" sz="2000" dirty="0" err="1">
                <a:solidFill>
                  <a:srgbClr val="FF0000"/>
                </a:solidFill>
                <a:latin typeface="Arial" pitchFamily="34" charset="0"/>
                <a:cs typeface="Arial" pitchFamily="34" charset="0"/>
              </a:rPr>
              <a:t>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liệu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thông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a:t>
            </a:r>
            <a:r>
              <a:rPr lang="vi-VN" sz="2000" dirty="0">
                <a:solidFill>
                  <a:srgbClr val="FF0000"/>
                </a:solidFill>
                <a:latin typeface="Arial" pitchFamily="34" charset="0"/>
                <a:cs typeface="Arial" pitchFamily="34" charset="0"/>
              </a:rPr>
              <a:t>ư</a:t>
            </a:r>
            <a:r>
              <a:rPr lang="en-US" sz="2000" dirty="0" err="1">
                <a:solidFill>
                  <a:srgbClr val="FF0000"/>
                </a:solidFill>
                <a:latin typeface="Arial" pitchFamily="34" charset="0"/>
                <a:cs typeface="Arial" pitchFamily="34" charset="0"/>
              </a:rPr>
              <a:t>ờng</a:t>
            </a:r>
            <a:r>
              <a:rPr lang="en-US" sz="2000" dirty="0">
                <a:solidFill>
                  <a:srgbClr val="FF0000"/>
                </a:solidFill>
                <a:latin typeface="Arial" pitchFamily="34" charset="0"/>
                <a:cs typeface="Arial" pitchFamily="34" charset="0"/>
              </a:rPr>
              <a:t>?</a:t>
            </a:r>
          </a:p>
          <a:p>
            <a:pPr marL="457200" indent="-457200" algn="just">
              <a:buFont typeface="+mj-lt"/>
              <a:buAutoNum type="arabicPeriod"/>
            </a:pPr>
            <a:r>
              <a:rPr lang="en-US" sz="2000" dirty="0" err="1">
                <a:solidFill>
                  <a:srgbClr val="FF0000"/>
                </a:solidFill>
                <a:latin typeface="Arial" pitchFamily="34" charset="0"/>
                <a:cs typeface="Arial" pitchFamily="34" charset="0"/>
              </a:rPr>
              <a:t>Chuẩn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bị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điều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dưỡng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dụng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cụ</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phù</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hợp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NB </a:t>
            </a:r>
            <a:r>
              <a:rPr lang="en-US" sz="2000" dirty="0" err="1" smtClean="0">
                <a:solidFill>
                  <a:srgbClr val="FF0000"/>
                </a:solidFill>
                <a:latin typeface="Arial" pitchFamily="34" charset="0"/>
                <a:cs typeface="Arial" pitchFamily="34" charset="0"/>
              </a:rPr>
              <a:t>theo</a:t>
            </a:r>
            <a:r>
              <a:rPr lang="en-US" sz="2000" dirty="0" smtClean="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các</a:t>
            </a:r>
            <a:r>
              <a:rPr lang="en-US" sz="2000" dirty="0">
                <a:solidFill>
                  <a:srgbClr val="FF0000"/>
                </a:solidFill>
                <a:latin typeface="Arial" pitchFamily="34" charset="0"/>
                <a:cs typeface="Arial" pitchFamily="34" charset="0"/>
              </a:rPr>
              <a:t> t</a:t>
            </a:r>
            <a:r>
              <a:rPr lang="vi-VN" sz="2000" dirty="0">
                <a:solidFill>
                  <a:srgbClr val="FF0000"/>
                </a:solidFill>
                <a:cs typeface="Arial" pitchFamily="34" charset="0"/>
              </a:rPr>
              <a:t>ư</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thế</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nghỉ</a:t>
            </a:r>
            <a:r>
              <a:rPr lang="en-US" sz="2000" dirty="0">
                <a:solidFill>
                  <a:srgbClr val="FF0000"/>
                </a:solidFill>
                <a:latin typeface="Arial" pitchFamily="34" charset="0"/>
                <a:cs typeface="Arial" pitchFamily="34" charset="0"/>
              </a:rPr>
              <a:t> ng</a:t>
            </a:r>
            <a:r>
              <a:rPr lang="vi-VN" sz="2000" dirty="0">
                <a:solidFill>
                  <a:srgbClr val="FF0000"/>
                </a:solidFill>
                <a:cs typeface="Arial" pitchFamily="34" charset="0"/>
              </a:rPr>
              <a:t>ơ</a:t>
            </a:r>
            <a:r>
              <a:rPr lang="en-US" sz="2000" dirty="0" err="1">
                <a:solidFill>
                  <a:srgbClr val="FF0000"/>
                </a:solidFill>
                <a:latin typeface="Arial" pitchFamily="34" charset="0"/>
                <a:cs typeface="Arial" pitchFamily="34" charset="0"/>
              </a:rPr>
              <a:t>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liệu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thông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a:t>
            </a:r>
            <a:r>
              <a:rPr lang="vi-VN" sz="2000" dirty="0">
                <a:solidFill>
                  <a:srgbClr val="FF0000"/>
                </a:solidFill>
                <a:cs typeface="Arial" pitchFamily="34" charset="0"/>
              </a:rPr>
              <a:t>ư</a:t>
            </a:r>
            <a:r>
              <a:rPr lang="en-US" sz="2000" dirty="0" err="1">
                <a:solidFill>
                  <a:srgbClr val="FF0000"/>
                </a:solidFill>
                <a:latin typeface="Arial" pitchFamily="34" charset="0"/>
                <a:cs typeface="Arial" pitchFamily="34" charset="0"/>
              </a:rPr>
              <a:t>ờng</a:t>
            </a:r>
            <a:r>
              <a:rPr lang="en-US" sz="2000" dirty="0">
                <a:solidFill>
                  <a:srgbClr val="FF0000"/>
                </a:solidFill>
                <a:latin typeface="Arial" pitchFamily="34" charset="0"/>
                <a:cs typeface="Arial" pitchFamily="34" charset="0"/>
              </a:rPr>
              <a:t>?</a:t>
            </a:r>
          </a:p>
          <a:p>
            <a:pPr marL="457200" indent="-457200" algn="just">
              <a:buFont typeface="+mj-lt"/>
              <a:buAutoNum type="arabicPeriod"/>
            </a:pPr>
            <a:r>
              <a:rPr lang="en-US" sz="2000" dirty="0" err="1">
                <a:solidFill>
                  <a:srgbClr val="FF0000"/>
                </a:solidFill>
                <a:latin typeface="Arial" pitchFamily="34" charset="0"/>
                <a:cs typeface="Arial" pitchFamily="34" charset="0"/>
              </a:rPr>
              <a:t>Tiến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hành</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NB </a:t>
            </a:r>
            <a:r>
              <a:rPr lang="en-US" sz="2000" dirty="0" err="1" smtClean="0">
                <a:solidFill>
                  <a:srgbClr val="FF0000"/>
                </a:solidFill>
                <a:latin typeface="Arial" pitchFamily="34" charset="0"/>
                <a:cs typeface="Arial" pitchFamily="34" charset="0"/>
              </a:rPr>
              <a:t>theo</a:t>
            </a:r>
            <a:r>
              <a:rPr lang="en-US" sz="2000" dirty="0" smtClean="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các</a:t>
            </a:r>
            <a:r>
              <a:rPr lang="en-US" sz="2000" dirty="0">
                <a:solidFill>
                  <a:srgbClr val="FF0000"/>
                </a:solidFill>
                <a:latin typeface="Arial" pitchFamily="34" charset="0"/>
                <a:cs typeface="Arial" pitchFamily="34" charset="0"/>
              </a:rPr>
              <a:t> t</a:t>
            </a:r>
            <a:r>
              <a:rPr lang="vi-VN" sz="2000" dirty="0">
                <a:solidFill>
                  <a:srgbClr val="FF0000"/>
                </a:solidFill>
                <a:cs typeface="Arial" pitchFamily="34" charset="0"/>
              </a:rPr>
              <a:t>ư</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thế</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nghỉ</a:t>
            </a:r>
            <a:r>
              <a:rPr lang="en-US" sz="2000" dirty="0">
                <a:solidFill>
                  <a:srgbClr val="FF0000"/>
                </a:solidFill>
                <a:latin typeface="Arial" pitchFamily="34" charset="0"/>
                <a:cs typeface="Arial" pitchFamily="34" charset="0"/>
              </a:rPr>
              <a:t> ng</a:t>
            </a:r>
            <a:r>
              <a:rPr lang="vi-VN" sz="2000" dirty="0">
                <a:solidFill>
                  <a:srgbClr val="FF0000"/>
                </a:solidFill>
                <a:cs typeface="Arial" pitchFamily="34" charset="0"/>
              </a:rPr>
              <a:t>ơ</a:t>
            </a:r>
            <a:r>
              <a:rPr lang="en-US" sz="2000" dirty="0" err="1">
                <a:solidFill>
                  <a:srgbClr val="FF0000"/>
                </a:solidFill>
                <a:latin typeface="Arial" pitchFamily="34" charset="0"/>
                <a:cs typeface="Arial" pitchFamily="34" charset="0"/>
              </a:rPr>
              <a:t>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trị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liệu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thông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a:t>
            </a:r>
            <a:r>
              <a:rPr lang="vi-VN" sz="2000" dirty="0">
                <a:solidFill>
                  <a:srgbClr val="FF0000"/>
                </a:solidFill>
                <a:cs typeface="Arial" pitchFamily="34" charset="0"/>
              </a:rPr>
              <a:t>ư</a:t>
            </a:r>
            <a:r>
              <a:rPr lang="en-US" sz="2000" dirty="0" err="1">
                <a:solidFill>
                  <a:srgbClr val="FF0000"/>
                </a:solidFill>
                <a:latin typeface="Arial" pitchFamily="34" charset="0"/>
                <a:cs typeface="Arial" pitchFamily="34" charset="0"/>
              </a:rPr>
              <a:t>ờng</a:t>
            </a:r>
            <a:r>
              <a:rPr lang="en-US" sz="2000" dirty="0">
                <a:solidFill>
                  <a:srgbClr val="FF0000"/>
                </a:solidFill>
                <a:latin typeface="Arial" pitchFamily="34" charset="0"/>
                <a:cs typeface="Arial" pitchFamily="34" charset="0"/>
              </a:rPr>
              <a:t>? </a:t>
            </a:r>
            <a:r>
              <a:rPr lang="en-US" b="1" dirty="0"/>
              <a:t> </a:t>
            </a:r>
            <a:endParaRPr lang="en-US" dirty="0"/>
          </a:p>
          <a:p>
            <a:pPr marL="571500" indent="-342900" algn="l">
              <a:buFont typeface="Arial" panose="020B0604020202020204" pitchFamily="34" charset="0"/>
              <a:buChar char="•"/>
            </a:pPr>
            <a:endParaRPr lang="en-US" sz="2400" b="1" dirty="0">
              <a:solidFill>
                <a:srgbClr val="0000FF"/>
              </a:solidFill>
              <a:cs typeface="Arial" pitchFamily="34" charset="0"/>
            </a:endParaRPr>
          </a:p>
        </p:txBody>
      </p:sp>
      <p:sp>
        <p:nvSpPr>
          <p:cNvPr id="13"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a:t>
            </a:r>
            <a:r>
              <a:rPr lang="en-US" sz="3600" b="1" dirty="0">
                <a:solidFill>
                  <a:schemeClr val="bg1"/>
                </a:solidFill>
                <a:latin typeface="Arial" pitchFamily="34" charset="0"/>
                <a:ea typeface="Tahoma" pitchFamily="34" charset="0"/>
                <a:cs typeface="Arial" pitchFamily="34" charset="0"/>
              </a:rPr>
              <a:t>TÌNH HUỐNG LÂM </a:t>
            </a:r>
            <a:r>
              <a:rPr lang="en-US" sz="3600" b="1" dirty="0" smtClean="0">
                <a:solidFill>
                  <a:schemeClr val="bg1"/>
                </a:solidFill>
                <a:latin typeface="Arial" pitchFamily="34" charset="0"/>
                <a:ea typeface="Tahoma" pitchFamily="34" charset="0"/>
                <a:cs typeface="Arial" pitchFamily="34" charset="0"/>
              </a:rPr>
              <a:t>SÀNG 2</a:t>
            </a:r>
            <a:endParaRPr lang="en-US" sz="3600" b="1" dirty="0">
              <a:solidFill>
                <a:schemeClr val="bg1"/>
              </a:solidFill>
              <a:latin typeface="Arial" pitchFamily="34" charset="0"/>
              <a:ea typeface="Tahoma" pitchFamily="34" charset="0"/>
              <a:cs typeface="Arial" pitchFamily="34" charset="0"/>
            </a:endParaRPr>
          </a:p>
        </p:txBody>
      </p:sp>
      <p:pic>
        <p:nvPicPr>
          <p:cNvPr id="17"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1905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54264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a:t>
            </a:r>
            <a:r>
              <a:rPr lang="en-US" sz="3600" b="1" dirty="0" smtClean="0">
                <a:solidFill>
                  <a:schemeClr val="bg1"/>
                </a:solidFill>
                <a:latin typeface="Arial" pitchFamily="34" charset="0"/>
                <a:ea typeface="Tahoma" pitchFamily="34" charset="0"/>
                <a:cs typeface="Arial" pitchFamily="34" charset="0"/>
              </a:rPr>
              <a:t>CÂU HỎI </a:t>
            </a:r>
            <a:r>
              <a:rPr lang="en-US" sz="3600" b="1" dirty="0">
                <a:solidFill>
                  <a:schemeClr val="bg1"/>
                </a:solidFill>
                <a:latin typeface="Arial" pitchFamily="34" charset="0"/>
                <a:ea typeface="Tahoma" pitchFamily="34" charset="0"/>
                <a:cs typeface="Arial" pitchFamily="34" charset="0"/>
              </a:rPr>
              <a:t>2</a:t>
            </a: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spcBef>
                <a:spcPts val="0"/>
              </a:spcBef>
              <a:tabLst>
                <a:tab pos="228600" algn="l"/>
              </a:tabLst>
            </a:pPr>
            <a:endParaRPr lang="en-US" sz="2800" dirty="0" smtClean="0">
              <a:solidFill>
                <a:srgbClr val="000099"/>
              </a:solidFill>
              <a:latin typeface="Arial" pitchFamily="34" charset="0"/>
              <a:cs typeface="Arial" pitchFamily="34" charset="0"/>
            </a:endParaRPr>
          </a:p>
          <a:p>
            <a:pPr algn="just">
              <a:spcBef>
                <a:spcPts val="0"/>
              </a:spcBef>
              <a:tabLst>
                <a:tab pos="228600" algn="l"/>
              </a:tabLst>
            </a:pPr>
            <a:r>
              <a:rPr lang="en-US" sz="2400" b="1" dirty="0" err="1" smtClean="0">
                <a:solidFill>
                  <a:srgbClr val="0000FF"/>
                </a:solidFill>
                <a:latin typeface="Arial" panose="020B0604020202020204" pitchFamily="34" charset="0"/>
                <a:cs typeface="Arial" panose="020B0604020202020204" pitchFamily="34" charset="0"/>
              </a:rPr>
              <a:t>Trình</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bày</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chỉ</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định</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chống</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chỉ</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định</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tư</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thế</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nằm</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ngửa</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thẳng</a:t>
            </a:r>
            <a:r>
              <a:rPr lang="en-US" sz="2400" b="1" dirty="0" smtClean="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lvl="0" algn="just">
              <a:spcBef>
                <a:spcPts val="0"/>
              </a:spcBef>
              <a:spcAft>
                <a:spcPts val="0"/>
              </a:spcAft>
              <a:tabLst>
                <a:tab pos="228600" algn="l"/>
              </a:tabLst>
            </a:pPr>
            <a:endParaRPr lang="vi-VN" sz="2800"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33</a:t>
            </a:fld>
            <a:endParaRPr lang="en-US"/>
          </a:p>
        </p:txBody>
      </p:sp>
    </p:spTree>
    <p:extLst>
      <p:ext uri="{BB962C8B-B14F-4D97-AF65-F5344CB8AC3E}">
        <p14:creationId xmlns:p14="http://schemas.microsoft.com/office/powerpoint/2010/main" val="1324107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200" b="1" dirty="0" smtClean="0">
                <a:solidFill>
                  <a:schemeClr val="bg1"/>
                </a:solidFill>
                <a:latin typeface="Tahoma" pitchFamily="34" charset="0"/>
                <a:ea typeface="Tahoma" pitchFamily="34" charset="0"/>
                <a:cs typeface="Tahoma" pitchFamily="34" charset="0"/>
              </a:rPr>
              <a:t>I</a:t>
            </a:r>
            <a:r>
              <a:rPr lang="en-US" sz="2200" b="1" dirty="0">
                <a:solidFill>
                  <a:schemeClr val="bg1"/>
                </a:solidFill>
                <a:latin typeface="Tahoma" pitchFamily="34" charset="0"/>
                <a:ea typeface="Tahoma" pitchFamily="34" charset="0"/>
                <a:cs typeface="Tahoma" pitchFamily="34" charset="0"/>
              </a:rPr>
              <a:t>. </a:t>
            </a:r>
            <a:r>
              <a:rPr lang="vi-VN" sz="2200" b="1" dirty="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sp>
        <p:nvSpPr>
          <p:cNvPr id="3" name="Content Placeholder 2"/>
          <p:cNvSpPr>
            <a:spLocks noGrp="1"/>
          </p:cNvSpPr>
          <p:nvPr>
            <p:ph sz="half" idx="1"/>
          </p:nvPr>
        </p:nvSpPr>
        <p:spPr>
          <a:xfrm>
            <a:off x="228600" y="1200151"/>
            <a:ext cx="4419600" cy="3840956"/>
          </a:xfrm>
        </p:spPr>
        <p:txBody>
          <a:bodyPr>
            <a:normAutofit lnSpcReduction="10000"/>
          </a:bodyPr>
          <a:lstStyle/>
          <a:p>
            <a:pPr marL="0" indent="0">
              <a:buNone/>
            </a:pPr>
            <a:r>
              <a:rPr lang="en-US" altLang="en-US" sz="2400" b="1" dirty="0">
                <a:solidFill>
                  <a:srgbClr val="0000FF"/>
                </a:solidFill>
              </a:rPr>
              <a:t>1. </a:t>
            </a:r>
            <a:r>
              <a:rPr lang="en-US" altLang="en-US" sz="2400" b="1" dirty="0" err="1">
                <a:solidFill>
                  <a:srgbClr val="0000FF"/>
                </a:solidFill>
              </a:rPr>
              <a:t>Tư</a:t>
            </a:r>
            <a:r>
              <a:rPr lang="en-US" altLang="en-US" sz="2400" b="1" dirty="0">
                <a:solidFill>
                  <a:srgbClr val="0000FF"/>
                </a:solidFill>
              </a:rPr>
              <a:t> </a:t>
            </a:r>
            <a:r>
              <a:rPr lang="en-US" altLang="en-US" sz="2400" b="1" dirty="0" err="1">
                <a:solidFill>
                  <a:srgbClr val="0000FF"/>
                </a:solidFill>
              </a:rPr>
              <a:t>thế</a:t>
            </a:r>
            <a:r>
              <a:rPr lang="en-US" altLang="en-US" sz="2400" b="1" dirty="0">
                <a:solidFill>
                  <a:srgbClr val="0000FF"/>
                </a:solidFill>
              </a:rPr>
              <a:t> </a:t>
            </a:r>
            <a:r>
              <a:rPr lang="en-US" altLang="en-US" sz="2400" b="1" dirty="0" err="1">
                <a:solidFill>
                  <a:srgbClr val="0000FF"/>
                </a:solidFill>
              </a:rPr>
              <a:t>nằm</a:t>
            </a:r>
            <a:r>
              <a:rPr lang="en-US" altLang="en-US" sz="2400" b="1" dirty="0">
                <a:solidFill>
                  <a:srgbClr val="0000FF"/>
                </a:solidFill>
              </a:rPr>
              <a:t> </a:t>
            </a:r>
            <a:r>
              <a:rPr lang="en-US" altLang="en-US" sz="2400" b="1" dirty="0" err="1">
                <a:solidFill>
                  <a:srgbClr val="0000FF"/>
                </a:solidFill>
              </a:rPr>
              <a:t>ngửa</a:t>
            </a:r>
            <a:r>
              <a:rPr lang="en-US" altLang="en-US" sz="2400" b="1" dirty="0">
                <a:solidFill>
                  <a:srgbClr val="0000FF"/>
                </a:solidFill>
              </a:rPr>
              <a:t> </a:t>
            </a:r>
            <a:r>
              <a:rPr lang="en-US" altLang="en-US" sz="2400" b="1" dirty="0" err="1">
                <a:solidFill>
                  <a:srgbClr val="0000FF"/>
                </a:solidFill>
              </a:rPr>
              <a:t>thẳng</a:t>
            </a:r>
            <a:endParaRPr lang="en-US" altLang="en-US" sz="2400" b="1" dirty="0">
              <a:solidFill>
                <a:srgbClr val="0000FF"/>
              </a:solidFill>
            </a:endParaRPr>
          </a:p>
          <a:p>
            <a:pPr marL="0" indent="0">
              <a:buNone/>
            </a:pPr>
            <a:r>
              <a:rPr lang="en-US" altLang="en-US" sz="1900" dirty="0" smtClean="0">
                <a:solidFill>
                  <a:srgbClr val="FF0000"/>
                </a:solidFill>
                <a:latin typeface="Arial" panose="020B0604020202020204" pitchFamily="34" charset="0"/>
                <a:cs typeface="Arial" panose="020B0604020202020204" pitchFamily="34" charset="0"/>
              </a:rPr>
              <a:t>1.1.</a:t>
            </a:r>
            <a:r>
              <a:rPr lang="vi-VN" altLang="en-US" sz="1900" dirty="0" smtClean="0">
                <a:solidFill>
                  <a:srgbClr val="FF0000"/>
                </a:solidFill>
                <a:latin typeface="Arial" panose="020B0604020202020204" pitchFamily="34" charset="0"/>
                <a:cs typeface="Arial" panose="020B0604020202020204" pitchFamily="34" charset="0"/>
              </a:rPr>
              <a:t>Chỉ định</a:t>
            </a:r>
            <a:r>
              <a:rPr lang="en-US" altLang="en-US" sz="1900" dirty="0" smtClean="0">
                <a:solidFill>
                  <a:srgbClr val="FF0000"/>
                </a:solidFill>
                <a:latin typeface="Arial" panose="020B0604020202020204" pitchFamily="34" charset="0"/>
                <a:cs typeface="Arial" panose="020B0604020202020204" pitchFamily="34" charset="0"/>
              </a:rPr>
              <a:t>: </a:t>
            </a:r>
            <a:r>
              <a:rPr lang="vi-VN" altLang="en-US" sz="1900" dirty="0" smtClean="0">
                <a:solidFill>
                  <a:srgbClr val="0000FF"/>
                </a:solidFill>
                <a:latin typeface="Arial" panose="020B0604020202020204" pitchFamily="34" charset="0"/>
                <a:cs typeface="Arial" panose="020B0604020202020204" pitchFamily="34" charset="0"/>
              </a:rPr>
              <a:t>sau ngất</a:t>
            </a:r>
            <a:r>
              <a:rPr lang="en-US" altLang="en-US" sz="1900" dirty="0" smtClean="0">
                <a:solidFill>
                  <a:srgbClr val="0000FF"/>
                </a:solidFill>
                <a:latin typeface="Arial" panose="020B0604020202020204" pitchFamily="34" charset="0"/>
                <a:cs typeface="Arial" panose="020B0604020202020204" pitchFamily="34" charset="0"/>
              </a:rPr>
              <a:t>, </a:t>
            </a:r>
            <a:r>
              <a:rPr lang="en-US" altLang="en-US" sz="1900" dirty="0" err="1" smtClean="0">
                <a:solidFill>
                  <a:srgbClr val="0000FF"/>
                </a:solidFill>
                <a:latin typeface="Arial" panose="020B0604020202020204" pitchFamily="34" charset="0"/>
                <a:cs typeface="Arial" panose="020B0604020202020204" pitchFamily="34" charset="0"/>
              </a:rPr>
              <a:t>sốc</a:t>
            </a:r>
            <a:r>
              <a:rPr lang="en-US" altLang="en-US" sz="1900" dirty="0" smtClean="0">
                <a:solidFill>
                  <a:srgbClr val="0000FF"/>
                </a:solidFill>
                <a:latin typeface="Arial" panose="020B0604020202020204" pitchFamily="34" charset="0"/>
                <a:cs typeface="Arial" panose="020B0604020202020204" pitchFamily="34" charset="0"/>
              </a:rPr>
              <a:t>, </a:t>
            </a:r>
            <a:r>
              <a:rPr lang="vi-VN" altLang="en-US" sz="1900" dirty="0" smtClean="0">
                <a:solidFill>
                  <a:srgbClr val="0000FF"/>
                </a:solidFill>
                <a:latin typeface="Arial" panose="020B0604020202020204" pitchFamily="34" charset="0"/>
                <a:cs typeface="Arial" panose="020B0604020202020204" pitchFamily="34" charset="0"/>
              </a:rPr>
              <a:t>choáng, </a:t>
            </a:r>
            <a:r>
              <a:rPr lang="en-US" altLang="en-US" sz="1900" dirty="0" err="1" smtClean="0">
                <a:solidFill>
                  <a:srgbClr val="0000FF"/>
                </a:solidFill>
                <a:latin typeface="Arial" panose="020B0604020202020204" pitchFamily="34" charset="0"/>
                <a:cs typeface="Arial" panose="020B0604020202020204" pitchFamily="34" charset="0"/>
              </a:rPr>
              <a:t>chóng</a:t>
            </a:r>
            <a:r>
              <a:rPr lang="en-US" altLang="en-US" sz="1900" dirty="0" smtClean="0">
                <a:solidFill>
                  <a:srgbClr val="0000FF"/>
                </a:solidFill>
                <a:latin typeface="Arial" panose="020B0604020202020204" pitchFamily="34" charset="0"/>
                <a:cs typeface="Arial" panose="020B0604020202020204" pitchFamily="34" charset="0"/>
              </a:rPr>
              <a:t> </a:t>
            </a:r>
            <a:r>
              <a:rPr lang="en-US" altLang="en-US" sz="1900" dirty="0" err="1" smtClean="0">
                <a:solidFill>
                  <a:srgbClr val="0000FF"/>
                </a:solidFill>
                <a:latin typeface="Arial" panose="020B0604020202020204" pitchFamily="34" charset="0"/>
                <a:cs typeface="Arial" panose="020B0604020202020204" pitchFamily="34" charset="0"/>
              </a:rPr>
              <a:t>mặt</a:t>
            </a:r>
            <a:r>
              <a:rPr lang="en-US" altLang="en-US" sz="1900" dirty="0" smtClean="0">
                <a:solidFill>
                  <a:srgbClr val="0000FF"/>
                </a:solidFill>
                <a:latin typeface="Arial" panose="020B0604020202020204" pitchFamily="34" charset="0"/>
                <a:cs typeface="Arial" panose="020B0604020202020204" pitchFamily="34" charset="0"/>
              </a:rPr>
              <a:t>.</a:t>
            </a:r>
          </a:p>
          <a:p>
            <a:pPr marL="0" indent="0">
              <a:buNone/>
            </a:pPr>
            <a:r>
              <a:rPr lang="en-US" altLang="en-US" sz="1900" dirty="0" smtClean="0">
                <a:solidFill>
                  <a:srgbClr val="FF0000"/>
                </a:solidFill>
                <a:latin typeface="Arial" panose="020B0604020202020204" pitchFamily="34" charset="0"/>
                <a:cs typeface="Arial" panose="020B0604020202020204" pitchFamily="34" charset="0"/>
              </a:rPr>
              <a:t>1.2. </a:t>
            </a:r>
            <a:r>
              <a:rPr lang="vi-VN" altLang="en-US" sz="1900" dirty="0" smtClean="0">
                <a:solidFill>
                  <a:srgbClr val="FF0000"/>
                </a:solidFill>
                <a:latin typeface="Arial" panose="020B0604020202020204" pitchFamily="34" charset="0"/>
                <a:cs typeface="Arial" panose="020B0604020202020204" pitchFamily="34" charset="0"/>
              </a:rPr>
              <a:t>Chống </a:t>
            </a:r>
            <a:r>
              <a:rPr lang="vi-VN" altLang="en-US" sz="1900" dirty="0">
                <a:solidFill>
                  <a:srgbClr val="FF0000"/>
                </a:solidFill>
                <a:latin typeface="Arial" panose="020B0604020202020204" pitchFamily="34" charset="0"/>
                <a:cs typeface="Arial" panose="020B0604020202020204" pitchFamily="34" charset="0"/>
              </a:rPr>
              <a:t>chỉ định </a:t>
            </a:r>
          </a:p>
          <a:p>
            <a:pPr marL="800100" lvl="1" indent="-342900">
              <a:buFont typeface="Wingdings" panose="05000000000000000000" pitchFamily="2" charset="2"/>
              <a:buChar char="ü"/>
            </a:pPr>
            <a:r>
              <a:rPr lang="vi-VN" altLang="en-US" sz="1900" dirty="0">
                <a:solidFill>
                  <a:srgbClr val="0000FF"/>
                </a:solidFill>
                <a:latin typeface="Arial" panose="020B0604020202020204" pitchFamily="34" charset="0"/>
                <a:cs typeface="Arial" panose="020B0604020202020204" pitchFamily="34" charset="0"/>
              </a:rPr>
              <a:t>Hôn mê </a:t>
            </a:r>
          </a:p>
          <a:p>
            <a:pPr marL="800100" lvl="1" indent="-342900">
              <a:buFont typeface="Wingdings" panose="05000000000000000000" pitchFamily="2" charset="2"/>
              <a:buChar char="ü"/>
            </a:pPr>
            <a:r>
              <a:rPr lang="vi-VN" altLang="en-US" sz="1900" dirty="0">
                <a:solidFill>
                  <a:srgbClr val="0000FF"/>
                </a:solidFill>
                <a:latin typeface="Arial" panose="020B0604020202020204" pitchFamily="34" charset="0"/>
                <a:cs typeface="Arial" panose="020B0604020202020204" pitchFamily="34" charset="0"/>
              </a:rPr>
              <a:t>Nôn nhiều </a:t>
            </a:r>
            <a:endParaRPr lang="en-US" altLang="en-US" sz="1900" dirty="0">
              <a:solidFill>
                <a:srgbClr val="0000FF"/>
              </a:solidFill>
              <a:latin typeface="Arial" panose="020B0604020202020204" pitchFamily="34" charset="0"/>
              <a:cs typeface="Arial" panose="020B0604020202020204" pitchFamily="34" charset="0"/>
            </a:endParaRPr>
          </a:p>
          <a:p>
            <a:pPr marL="0" indent="0">
              <a:buNone/>
            </a:pPr>
            <a:r>
              <a:rPr lang="en-US" sz="1900" dirty="0">
                <a:solidFill>
                  <a:srgbClr val="FF0000"/>
                </a:solidFill>
                <a:latin typeface="Arial" panose="020B0604020202020204" pitchFamily="34" charset="0"/>
                <a:cs typeface="Arial" panose="020B0604020202020204" pitchFamily="34" charset="0"/>
              </a:rPr>
              <a:t>1.3. </a:t>
            </a:r>
            <a:r>
              <a:rPr lang="en-US" sz="1900" dirty="0" err="1">
                <a:solidFill>
                  <a:srgbClr val="FF0000"/>
                </a:solidFill>
                <a:latin typeface="Arial" panose="020B0604020202020204" pitchFamily="34" charset="0"/>
                <a:cs typeface="Arial" panose="020B0604020202020204" pitchFamily="34" charset="0"/>
              </a:rPr>
              <a:t>Chuẩn</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bị</a:t>
            </a:r>
            <a:r>
              <a:rPr lang="en-US" sz="1900" dirty="0">
                <a:solidFill>
                  <a:srgbClr val="FF0000"/>
                </a:solidFill>
                <a:latin typeface="Arial" panose="020B0604020202020204" pitchFamily="34" charset="0"/>
                <a:cs typeface="Arial" panose="020B0604020202020204" pitchFamily="34" charset="0"/>
              </a:rPr>
              <a:t> </a:t>
            </a:r>
            <a:r>
              <a:rPr lang="en-US" sz="1900" dirty="0" smtClean="0">
                <a:solidFill>
                  <a:srgbClr val="FF0000"/>
                </a:solidFill>
                <a:latin typeface="Arial" panose="020B0604020202020204" pitchFamily="34" charset="0"/>
                <a:cs typeface="Arial" panose="020B0604020202020204" pitchFamily="34" charset="0"/>
              </a:rPr>
              <a:t>NB: </a:t>
            </a:r>
          </a:p>
          <a:p>
            <a:pPr marL="0" indent="0">
              <a:buNone/>
              <a:tabLst>
                <a:tab pos="288925" algn="l"/>
              </a:tabLst>
            </a:pPr>
            <a:r>
              <a:rPr lang="en-US" sz="1900" dirty="0">
                <a:solidFill>
                  <a:srgbClr val="FF0000"/>
                </a:solidFill>
                <a:latin typeface="Arial" panose="020B0604020202020204" pitchFamily="34" charset="0"/>
                <a:cs typeface="Arial" panose="020B0604020202020204" pitchFamily="34" charset="0"/>
              </a:rPr>
              <a:t>	</a:t>
            </a:r>
            <a:r>
              <a:rPr lang="en-US" sz="1900" dirty="0" err="1" smtClean="0">
                <a:solidFill>
                  <a:srgbClr val="0000FF"/>
                </a:solidFill>
                <a:latin typeface="Arial" panose="020B0604020202020204" pitchFamily="34" charset="0"/>
                <a:cs typeface="Arial" panose="020B0604020202020204" pitchFamily="34" charset="0"/>
              </a:rPr>
              <a:t>Giải</a:t>
            </a:r>
            <a:r>
              <a:rPr lang="en-US" sz="1900" dirty="0" smtClean="0">
                <a:solidFill>
                  <a:srgbClr val="0000FF"/>
                </a:solidFill>
                <a:latin typeface="Arial" panose="020B0604020202020204" pitchFamily="34" charset="0"/>
                <a:cs typeface="Arial" panose="020B0604020202020204" pitchFamily="34" charset="0"/>
              </a:rPr>
              <a:t> </a:t>
            </a:r>
            <a:r>
              <a:rPr lang="en-US" sz="1900" dirty="0" err="1" smtClean="0">
                <a:solidFill>
                  <a:srgbClr val="0000FF"/>
                </a:solidFill>
                <a:latin typeface="Arial" panose="020B0604020202020204" pitchFamily="34" charset="0"/>
                <a:cs typeface="Arial" panose="020B0604020202020204" pitchFamily="34" charset="0"/>
              </a:rPr>
              <a:t>thích</a:t>
            </a:r>
            <a:r>
              <a:rPr lang="en-US" sz="1900" dirty="0" smtClean="0">
                <a:solidFill>
                  <a:srgbClr val="0000FF"/>
                </a:solidFill>
                <a:latin typeface="Arial" panose="020B0604020202020204" pitchFamily="34" charset="0"/>
                <a:cs typeface="Arial" panose="020B0604020202020204" pitchFamily="34" charset="0"/>
              </a:rPr>
              <a:t>, </a:t>
            </a:r>
            <a:r>
              <a:rPr lang="en-US" sz="1900" dirty="0" err="1" smtClean="0">
                <a:solidFill>
                  <a:srgbClr val="0000FF"/>
                </a:solidFill>
                <a:latin typeface="Arial" panose="020B0604020202020204" pitchFamily="34" charset="0"/>
                <a:cs typeface="Arial" panose="020B0604020202020204" pitchFamily="34" charset="0"/>
              </a:rPr>
              <a:t>hướng</a:t>
            </a:r>
            <a:r>
              <a:rPr lang="en-US" sz="1900" dirty="0" smtClean="0">
                <a:solidFill>
                  <a:srgbClr val="0000FF"/>
                </a:solidFill>
                <a:latin typeface="Arial" panose="020B0604020202020204" pitchFamily="34" charset="0"/>
                <a:cs typeface="Arial" panose="020B0604020202020204" pitchFamily="34" charset="0"/>
              </a:rPr>
              <a:t> </a:t>
            </a:r>
            <a:r>
              <a:rPr lang="en-US" sz="1900" dirty="0" err="1" smtClean="0">
                <a:solidFill>
                  <a:srgbClr val="0000FF"/>
                </a:solidFill>
                <a:latin typeface="Arial" panose="020B0604020202020204" pitchFamily="34" charset="0"/>
                <a:cs typeface="Arial" panose="020B0604020202020204" pitchFamily="34" charset="0"/>
              </a:rPr>
              <a:t>dẫn</a:t>
            </a:r>
            <a:endParaRPr lang="en-US" sz="1900" dirty="0">
              <a:solidFill>
                <a:srgbClr val="0000FF"/>
              </a:solidFill>
              <a:latin typeface="Arial" panose="020B0604020202020204" pitchFamily="34" charset="0"/>
              <a:cs typeface="Arial" panose="020B0604020202020204" pitchFamily="34" charset="0"/>
            </a:endParaRPr>
          </a:p>
          <a:p>
            <a:pPr marL="0" indent="0">
              <a:buNone/>
            </a:pPr>
            <a:r>
              <a:rPr lang="en-US" sz="1900" dirty="0">
                <a:solidFill>
                  <a:srgbClr val="FF0000"/>
                </a:solidFill>
                <a:latin typeface="Arial" panose="020B0604020202020204" pitchFamily="34" charset="0"/>
                <a:cs typeface="Arial" panose="020B0604020202020204" pitchFamily="34" charset="0"/>
              </a:rPr>
              <a:t>1.4. </a:t>
            </a:r>
            <a:r>
              <a:rPr lang="en-US" sz="1900" dirty="0" err="1">
                <a:solidFill>
                  <a:srgbClr val="FF0000"/>
                </a:solidFill>
                <a:latin typeface="Arial" panose="020B0604020202020204" pitchFamily="34" charset="0"/>
                <a:cs typeface="Arial" panose="020B0604020202020204" pitchFamily="34" charset="0"/>
              </a:rPr>
              <a:t>Chuẩn</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bị</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dụng</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cụ</a:t>
            </a:r>
            <a:r>
              <a:rPr lang="en-US" sz="1900" dirty="0">
                <a:solidFill>
                  <a:srgbClr val="FF0000"/>
                </a:solidFill>
                <a:latin typeface="Arial" panose="020B0604020202020204" pitchFamily="34" charset="0"/>
                <a:cs typeface="Arial" panose="020B0604020202020204" pitchFamily="34" charset="0"/>
              </a:rPr>
              <a:t>:</a:t>
            </a:r>
          </a:p>
          <a:p>
            <a:pPr marL="0" indent="0">
              <a:buNone/>
            </a:pPr>
            <a:r>
              <a:rPr lang="vi-VN" sz="1900" dirty="0">
                <a:solidFill>
                  <a:srgbClr val="0000FF"/>
                </a:solidFill>
                <a:latin typeface="Arial" panose="020B0604020202020204" pitchFamily="34" charset="0"/>
                <a:cs typeface="Arial" panose="020B0604020202020204" pitchFamily="34" charset="0"/>
              </a:rPr>
              <a:t>- Gối: gối cứng, gối mềm, gối hình trụ...</a:t>
            </a:r>
          </a:p>
          <a:p>
            <a:pPr marL="0" indent="0">
              <a:buNone/>
            </a:pPr>
            <a:r>
              <a:rPr lang="vi-VN" sz="1900" dirty="0">
                <a:solidFill>
                  <a:srgbClr val="0000FF"/>
                </a:solidFill>
                <a:latin typeface="Arial" panose="020B0604020202020204" pitchFamily="34" charset="0"/>
                <a:cs typeface="Arial" panose="020B0604020202020204" pitchFamily="34" charset="0"/>
              </a:rPr>
              <a:t>- Vòng đệm chống loét: vòng cao su bơm hơi, vòng bông...</a:t>
            </a:r>
          </a:p>
          <a:p>
            <a:pPr marL="800100" lvl="1" indent="-342900">
              <a:buFont typeface="Wingdings" panose="05000000000000000000" pitchFamily="2" charset="2"/>
              <a:buChar char="ü"/>
            </a:pPr>
            <a:endParaRPr lang="vi-VN" altLang="en-US" sz="2000" dirty="0">
              <a:solidFill>
                <a:srgbClr val="0000F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4EAF65A9-22AB-466A-842E-C5BF9E56D958}" type="slidenum">
              <a:rPr lang="en-US" smtClean="0"/>
              <a:pPr/>
              <a:t>34</a:t>
            </a:fld>
            <a:endParaRPr lang="en-US"/>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38446" y="10794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8467" y="78315"/>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76200" y="1467458"/>
            <a:ext cx="8991600" cy="596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endParaRPr lang="en-US" b="1" dirty="0" smtClean="0">
              <a:solidFill>
                <a:srgbClr val="000099"/>
              </a:solidFill>
              <a:latin typeface="Arial" pitchFamily="34" charset="0"/>
              <a:cs typeface="Arial" pitchFamily="34" charset="0"/>
            </a:endParaRPr>
          </a:p>
        </p:txBody>
      </p:sp>
      <p:pic>
        <p:nvPicPr>
          <p:cNvPr id="1026" name="Picture 2" descr="Chọn gối kê lưng thoát vị đĩa đệm hiệu quả cho người bệnh"/>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410200" y="1137073"/>
            <a:ext cx="3276600" cy="24252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334000" y="3464719"/>
            <a:ext cx="3267075" cy="1400175"/>
          </a:xfrm>
          <a:prstGeom prst="rect">
            <a:avLst/>
          </a:prstGeom>
        </p:spPr>
      </p:pic>
    </p:spTree>
    <p:extLst>
      <p:ext uri="{BB962C8B-B14F-4D97-AF65-F5344CB8AC3E}">
        <p14:creationId xmlns:p14="http://schemas.microsoft.com/office/powerpoint/2010/main" val="3880537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44196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04813" indent="-404813" algn="l">
              <a:buFontTx/>
              <a:buAutoNum type="arabicPeriod"/>
              <a:tabLst>
                <a:tab pos="347663" algn="l"/>
              </a:tabLst>
            </a:pPr>
            <a:r>
              <a:rPr lang="en-US" altLang="en-US" sz="2400" b="1" dirty="0" err="1">
                <a:solidFill>
                  <a:srgbClr val="0000FF"/>
                </a:solidFill>
              </a:rPr>
              <a:t>Tư</a:t>
            </a:r>
            <a:r>
              <a:rPr lang="en-US" altLang="en-US" sz="2400" b="1" dirty="0">
                <a:solidFill>
                  <a:srgbClr val="0000FF"/>
                </a:solidFill>
              </a:rPr>
              <a:t> </a:t>
            </a:r>
            <a:r>
              <a:rPr lang="en-US" altLang="en-US" sz="2400" b="1" dirty="0" err="1">
                <a:solidFill>
                  <a:srgbClr val="0000FF"/>
                </a:solidFill>
              </a:rPr>
              <a:t>thế</a:t>
            </a:r>
            <a:r>
              <a:rPr lang="en-US" altLang="en-US" sz="2400" b="1" dirty="0">
                <a:solidFill>
                  <a:srgbClr val="0000FF"/>
                </a:solidFill>
              </a:rPr>
              <a:t> </a:t>
            </a:r>
            <a:r>
              <a:rPr lang="en-US" altLang="en-US" sz="2400" b="1" dirty="0" err="1">
                <a:solidFill>
                  <a:srgbClr val="0000FF"/>
                </a:solidFill>
              </a:rPr>
              <a:t>nằm</a:t>
            </a:r>
            <a:r>
              <a:rPr lang="en-US" altLang="en-US" sz="2400" b="1" dirty="0">
                <a:solidFill>
                  <a:srgbClr val="0000FF"/>
                </a:solidFill>
              </a:rPr>
              <a:t> </a:t>
            </a:r>
            <a:r>
              <a:rPr lang="en-US" altLang="en-US" sz="2400" b="1" dirty="0" err="1">
                <a:solidFill>
                  <a:srgbClr val="0000FF"/>
                </a:solidFill>
              </a:rPr>
              <a:t>ngửa</a:t>
            </a:r>
            <a:r>
              <a:rPr lang="en-US" altLang="en-US" sz="2400" b="1" dirty="0">
                <a:solidFill>
                  <a:srgbClr val="0000FF"/>
                </a:solidFill>
              </a:rPr>
              <a:t> </a:t>
            </a:r>
            <a:r>
              <a:rPr lang="en-US" altLang="en-US" sz="2400" b="1" dirty="0" err="1" smtClean="0">
                <a:solidFill>
                  <a:srgbClr val="0000FF"/>
                </a:solidFill>
              </a:rPr>
              <a:t>thẳng</a:t>
            </a:r>
            <a:endParaRPr lang="en-US" altLang="en-US" sz="2400" b="1" dirty="0" smtClean="0">
              <a:solidFill>
                <a:srgbClr val="0000FF"/>
              </a:solidFill>
            </a:endParaRPr>
          </a:p>
          <a:p>
            <a:pPr algn="l"/>
            <a:r>
              <a:rPr lang="en-US" altLang="en-US" sz="2400" dirty="0" smtClean="0">
                <a:solidFill>
                  <a:srgbClr val="FF0000"/>
                </a:solidFill>
              </a:rPr>
              <a:t>1.5. </a:t>
            </a:r>
            <a:r>
              <a:rPr lang="en-US" altLang="en-US" sz="2400" dirty="0" err="1" smtClean="0">
                <a:solidFill>
                  <a:srgbClr val="FF0000"/>
                </a:solidFill>
              </a:rPr>
              <a:t>Thực</a:t>
            </a:r>
            <a:r>
              <a:rPr lang="en-US" altLang="en-US" sz="2400" dirty="0" smtClean="0">
                <a:solidFill>
                  <a:srgbClr val="FF0000"/>
                </a:solidFill>
              </a:rPr>
              <a:t> </a:t>
            </a:r>
            <a:r>
              <a:rPr lang="en-US" altLang="en-US" sz="2400" dirty="0" err="1" smtClean="0">
                <a:solidFill>
                  <a:srgbClr val="FF0000"/>
                </a:solidFill>
              </a:rPr>
              <a:t>hành</a:t>
            </a:r>
            <a:r>
              <a:rPr lang="en-US" altLang="en-US" sz="2400" dirty="0" smtClean="0">
                <a:solidFill>
                  <a:srgbClr val="FF0000"/>
                </a:solidFill>
              </a:rPr>
              <a:t> KT:</a:t>
            </a:r>
            <a:endParaRPr lang="en-US" altLang="en-US" sz="2400" dirty="0">
              <a:solidFill>
                <a:srgbClr val="FF0000"/>
              </a:solidFill>
            </a:endParaRPr>
          </a:p>
          <a:p>
            <a:pPr algn="just"/>
            <a:r>
              <a:rPr lang="vi-VN" altLang="en-US" sz="2000" dirty="0">
                <a:solidFill>
                  <a:srgbClr val="0000FF"/>
                </a:solidFill>
              </a:rPr>
              <a:t>Người bệnh nằm thẳng lưng, chân duỗi thẳng, đầu có gối hoặc không gối, bàn chân được giữ thẳng góc với cẳng chân</a:t>
            </a:r>
            <a:r>
              <a:rPr lang="vi-VN" altLang="en-US" sz="1800" dirty="0">
                <a:solidFill>
                  <a:srgbClr val="0000FF"/>
                </a:solidFill>
              </a:rPr>
              <a:t>. </a:t>
            </a:r>
            <a:endParaRPr lang="en-US" altLang="en-US" sz="1800" dirty="0" smtClean="0">
              <a:solidFill>
                <a:srgbClr val="0000FF"/>
              </a:solidFill>
            </a:endParaRPr>
          </a:p>
          <a:p>
            <a:pPr algn="just"/>
            <a:r>
              <a:rPr lang="en-US" altLang="en-US" sz="2000" dirty="0" err="1" smtClean="0">
                <a:solidFill>
                  <a:srgbClr val="0000FF"/>
                </a:solidFill>
                <a:latin typeface="Arial" panose="020B0604020202020204" pitchFamily="34" charset="0"/>
                <a:cs typeface="Arial" panose="020B0604020202020204" pitchFamily="34" charset="0"/>
              </a:rPr>
              <a:t>Có</a:t>
            </a:r>
            <a:r>
              <a:rPr lang="en-US" altLang="en-US" sz="2000" dirty="0" smtClean="0">
                <a:solidFill>
                  <a:srgbClr val="0000FF"/>
                </a:solidFill>
                <a:latin typeface="Arial" panose="020B0604020202020204" pitchFamily="34" charset="0"/>
                <a:cs typeface="Arial" panose="020B0604020202020204" pitchFamily="34" charset="0"/>
              </a:rPr>
              <a:t> </a:t>
            </a:r>
            <a:r>
              <a:rPr lang="en-US" altLang="en-US" sz="2000" dirty="0" err="1" smtClean="0">
                <a:solidFill>
                  <a:srgbClr val="0000FF"/>
                </a:solidFill>
                <a:latin typeface="Arial" panose="020B0604020202020204" pitchFamily="34" charset="0"/>
                <a:cs typeface="Arial" panose="020B0604020202020204" pitchFamily="34" charset="0"/>
              </a:rPr>
              <a:t>thể</a:t>
            </a:r>
            <a:r>
              <a:rPr lang="en-US" altLang="en-US" sz="2000" dirty="0" smtClean="0">
                <a:solidFill>
                  <a:srgbClr val="0000FF"/>
                </a:solidFill>
                <a:latin typeface="Arial" panose="020B0604020202020204" pitchFamily="34" charset="0"/>
                <a:cs typeface="Arial" panose="020B0604020202020204" pitchFamily="34" charset="0"/>
              </a:rPr>
              <a:t> </a:t>
            </a:r>
            <a:r>
              <a:rPr lang="en-US" altLang="en-US" sz="2000" dirty="0" err="1" smtClean="0">
                <a:solidFill>
                  <a:srgbClr val="0000FF"/>
                </a:solidFill>
                <a:latin typeface="Arial" panose="020B0604020202020204" pitchFamily="34" charset="0"/>
                <a:cs typeface="Arial" panose="020B0604020202020204" pitchFamily="34" charset="0"/>
              </a:rPr>
              <a:t>đặt</a:t>
            </a:r>
            <a:r>
              <a:rPr lang="en-US" altLang="en-US" sz="2000" dirty="0" smtClean="0">
                <a:solidFill>
                  <a:srgbClr val="0000FF"/>
                </a:solidFill>
                <a:latin typeface="Arial" panose="020B0604020202020204" pitchFamily="34" charset="0"/>
                <a:cs typeface="Arial" panose="020B0604020202020204" pitchFamily="34" charset="0"/>
              </a:rPr>
              <a:t> </a:t>
            </a:r>
            <a:r>
              <a:rPr lang="en-US" altLang="en-US" sz="2000" dirty="0" err="1" smtClean="0">
                <a:solidFill>
                  <a:srgbClr val="0000FF"/>
                </a:solidFill>
                <a:latin typeface="Arial" panose="020B0604020202020204" pitchFamily="34" charset="0"/>
                <a:cs typeface="Arial" panose="020B0604020202020204" pitchFamily="34" charset="0"/>
              </a:rPr>
              <a:t>gối</a:t>
            </a:r>
            <a:r>
              <a:rPr lang="en-US" altLang="en-US" sz="2000" dirty="0" smtClean="0">
                <a:solidFill>
                  <a:srgbClr val="0000FF"/>
                </a:solidFill>
                <a:latin typeface="Arial" panose="020B0604020202020204" pitchFamily="34" charset="0"/>
                <a:cs typeface="Arial" panose="020B0604020202020204" pitchFamily="34" charset="0"/>
              </a:rPr>
              <a:t> </a:t>
            </a:r>
            <a:r>
              <a:rPr lang="en-US" altLang="en-US" sz="2000" dirty="0" err="1" smtClean="0">
                <a:solidFill>
                  <a:srgbClr val="0000FF"/>
                </a:solidFill>
                <a:latin typeface="Arial" panose="020B0604020202020204" pitchFamily="34" charset="0"/>
                <a:cs typeface="Arial" panose="020B0604020202020204" pitchFamily="34" charset="0"/>
              </a:rPr>
              <a:t>mềm</a:t>
            </a:r>
            <a:r>
              <a:rPr lang="en-US" altLang="en-US" sz="2000" dirty="0" smtClean="0">
                <a:solidFill>
                  <a:srgbClr val="0000FF"/>
                </a:solidFill>
                <a:latin typeface="Arial" panose="020B0604020202020204" pitchFamily="34" charset="0"/>
                <a:cs typeface="Arial" panose="020B0604020202020204" pitchFamily="34" charset="0"/>
              </a:rPr>
              <a:t> 2 </a:t>
            </a:r>
            <a:r>
              <a:rPr lang="en-US" altLang="en-US" sz="2000" dirty="0" err="1" smtClean="0">
                <a:solidFill>
                  <a:srgbClr val="0000FF"/>
                </a:solidFill>
                <a:latin typeface="Arial" panose="020B0604020202020204" pitchFamily="34" charset="0"/>
                <a:cs typeface="Arial" panose="020B0604020202020204" pitchFamily="34" charset="0"/>
              </a:rPr>
              <a:t>bên</a:t>
            </a:r>
            <a:r>
              <a:rPr lang="en-US" altLang="en-US" sz="2000" dirty="0" smtClean="0">
                <a:solidFill>
                  <a:srgbClr val="0000FF"/>
                </a:solidFill>
                <a:latin typeface="Arial" panose="020B0604020202020204" pitchFamily="34" charset="0"/>
                <a:cs typeface="Arial" panose="020B0604020202020204" pitchFamily="34" charset="0"/>
              </a:rPr>
              <a:t> </a:t>
            </a:r>
            <a:r>
              <a:rPr lang="en-US" altLang="en-US" sz="2000" dirty="0" err="1" smtClean="0">
                <a:solidFill>
                  <a:srgbClr val="0000FF"/>
                </a:solidFill>
                <a:latin typeface="Arial" panose="020B0604020202020204" pitchFamily="34" charset="0"/>
                <a:cs typeface="Arial" panose="020B0604020202020204" pitchFamily="34" charset="0"/>
              </a:rPr>
              <a:t>sườn</a:t>
            </a:r>
            <a:r>
              <a:rPr lang="en-US" altLang="en-US" sz="2000" dirty="0" smtClean="0">
                <a:solidFill>
                  <a:srgbClr val="0000FF"/>
                </a:solidFill>
                <a:latin typeface="Arial" panose="020B0604020202020204" pitchFamily="34" charset="0"/>
                <a:cs typeface="Arial" panose="020B0604020202020204" pitchFamily="34" charset="0"/>
              </a:rPr>
              <a:t> NB</a:t>
            </a:r>
            <a:endParaRPr lang="vi-VN" altLang="en-US" sz="2000" dirty="0">
              <a:solidFill>
                <a:srgbClr val="0000FF"/>
              </a:solidFill>
              <a:latin typeface="Arial" panose="020B0604020202020204" pitchFamily="34" charset="0"/>
              <a:cs typeface="Arial" panose="020B0604020202020204" pitchFamily="34" charset="0"/>
            </a:endParaRPr>
          </a:p>
          <a:p>
            <a:pPr algn="l"/>
            <a:endParaRPr lang="en-US" altLang="en-US" b="1" dirty="0">
              <a:solidFill>
                <a:srgbClr val="0000FF"/>
              </a:solidFill>
            </a:endParaRPr>
          </a:p>
          <a:p>
            <a:pPr algn="l">
              <a:lnSpc>
                <a:spcPct val="114000"/>
              </a:lnSpc>
              <a:spcBef>
                <a:spcPts val="0"/>
              </a:spcBef>
              <a:tabLst>
                <a:tab pos="228600" algn="l"/>
              </a:tabLst>
            </a:pPr>
            <a:endParaRPr lang="en-US" sz="2400" b="1" dirty="0">
              <a:solidFill>
                <a:srgbClr val="0000FF"/>
              </a:solidFill>
              <a:cs typeface="Arial" pitchFamily="34" charset="0"/>
            </a:endParaRPr>
          </a:p>
        </p:txBody>
      </p:sp>
      <p:pic>
        <p:nvPicPr>
          <p:cNvPr id="13" name="Picture 2" descr="cÃ¡c tÆ° tháº¿ cÆ¡ báº£n cá»§a yoga3">
            <a:extLst>
              <a:ext uri="{FF2B5EF4-FFF2-40B4-BE49-F238E27FC236}">
                <a16:creationId xmlns="" xmlns:a16="http://schemas.microsoft.com/office/drawing/2014/main" id="{9435A808-D8D9-4788-AC35-DA27BF94E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658"/>
            <a:ext cx="4133850" cy="281928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000" b="1" dirty="0" smtClean="0">
                <a:solidFill>
                  <a:schemeClr val="bg1"/>
                </a:solidFill>
                <a:latin typeface="Arial" pitchFamily="34" charset="0"/>
                <a:ea typeface="Tahoma" pitchFamily="34" charset="0"/>
                <a:cs typeface="Arial" pitchFamily="34" charset="0"/>
              </a:rPr>
              <a:t>CÁC T</a:t>
            </a:r>
            <a:r>
              <a:rPr lang="vi-VN" sz="2000" b="1" dirty="0" smtClean="0">
                <a:solidFill>
                  <a:schemeClr val="bg1"/>
                </a:solidFill>
                <a:latin typeface="Arial" pitchFamily="34" charset="0"/>
                <a:ea typeface="Tahoma" pitchFamily="34" charset="0"/>
                <a:cs typeface="Arial" pitchFamily="34" charset="0"/>
              </a:rPr>
              <a:t>Ư</a:t>
            </a:r>
            <a:r>
              <a:rPr lang="en-US" sz="2000" b="1" dirty="0">
                <a:solidFill>
                  <a:schemeClr val="bg1"/>
                </a:solidFill>
                <a:latin typeface="Arial" pitchFamily="34" charset="0"/>
                <a:ea typeface="Tahoma" pitchFamily="34" charset="0"/>
                <a:cs typeface="Arial" pitchFamily="34" charset="0"/>
              </a:rPr>
              <a:t> THẾ </a:t>
            </a:r>
            <a:r>
              <a:rPr lang="en-US" sz="2000" b="1" dirty="0" smtClean="0">
                <a:solidFill>
                  <a:schemeClr val="bg1"/>
                </a:solidFill>
                <a:latin typeface="Arial" pitchFamily="34" charset="0"/>
                <a:ea typeface="Tahoma" pitchFamily="34" charset="0"/>
                <a:cs typeface="Arial" pitchFamily="34" charset="0"/>
              </a:rPr>
              <a:t>NGHỈ NG</a:t>
            </a:r>
            <a:r>
              <a:rPr lang="vi-VN" sz="2000" b="1" dirty="0" smtClean="0">
                <a:solidFill>
                  <a:schemeClr val="bg1"/>
                </a:solidFill>
                <a:latin typeface="Arial" pitchFamily="34" charset="0"/>
                <a:ea typeface="Tahoma" pitchFamily="34" charset="0"/>
                <a:cs typeface="Arial" pitchFamily="34" charset="0"/>
              </a:rPr>
              <a:t>Ơ</a:t>
            </a:r>
            <a:r>
              <a:rPr lang="en-US" sz="2000" b="1" dirty="0">
                <a:solidFill>
                  <a:schemeClr val="bg1"/>
                </a:solidFill>
                <a:latin typeface="Arial" pitchFamily="34" charset="0"/>
                <a:ea typeface="Tahoma" pitchFamily="34" charset="0"/>
                <a:cs typeface="Arial" pitchFamily="34" charset="0"/>
              </a:rPr>
              <a:t>I TRỊ LIỆU </a:t>
            </a:r>
            <a:r>
              <a:rPr lang="en-US" sz="2000" b="1" dirty="0" smtClean="0">
                <a:solidFill>
                  <a:schemeClr val="bg1"/>
                </a:solidFill>
                <a:latin typeface="Arial" pitchFamily="34" charset="0"/>
                <a:ea typeface="Tahoma" pitchFamily="34" charset="0"/>
                <a:cs typeface="Arial" pitchFamily="34" charset="0"/>
              </a:rPr>
              <a:t>THÔNG TH</a:t>
            </a:r>
            <a:r>
              <a:rPr lang="vi-VN" sz="2000" b="1" dirty="0">
                <a:solidFill>
                  <a:schemeClr val="bg1"/>
                </a:solidFill>
                <a:latin typeface="Arial" pitchFamily="34" charset="0"/>
                <a:ea typeface="Tahoma" pitchFamily="34" charset="0"/>
                <a:cs typeface="Arial" pitchFamily="34" charset="0"/>
              </a:rPr>
              <a:t>ƯỜNG</a:t>
            </a:r>
            <a:r>
              <a:rPr lang="en-US" sz="2000" b="1" dirty="0" smtClean="0">
                <a:solidFill>
                  <a:schemeClr val="bg1"/>
                </a:solidFill>
                <a:latin typeface="Arial" pitchFamily="34" charset="0"/>
                <a:ea typeface="Tahoma" pitchFamily="34" charset="0"/>
                <a:cs typeface="Arial" pitchFamily="34" charset="0"/>
              </a:rPr>
              <a:t>  </a:t>
            </a:r>
            <a:endParaRPr lang="en-US" sz="2000" b="1" dirty="0">
              <a:solidFill>
                <a:schemeClr val="bg1"/>
              </a:solidFill>
              <a:latin typeface="Arial" pitchFamily="34" charset="0"/>
              <a:ea typeface="Tahoma" pitchFamily="34" charset="0"/>
              <a:cs typeface="Arial" pitchFamily="34" charset="0"/>
            </a:endParaRPr>
          </a:p>
        </p:txBody>
      </p:sp>
      <p:pic>
        <p:nvPicPr>
          <p:cNvPr id="19"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2" descr="C:\Users\VN-Pro\Desktop\Quy chuan Logo Cao Dang y Bach Mai_nho.jpg"/>
          <p:cNvPicPr>
            <a:picLocks noChangeAspect="1" noChangeArrowheads="1"/>
          </p:cNvPicPr>
          <p:nvPr/>
        </p:nvPicPr>
        <p:blipFill>
          <a:blip r:embed="rId5"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4350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itchFamily="34" charset="0"/>
                <a:ea typeface="Tahoma" pitchFamily="34" charset="0"/>
                <a:cs typeface="Arial" pitchFamily="34" charset="0"/>
              </a:rPr>
              <a:t>CÂU HỎI 3</a:t>
            </a:r>
            <a:endParaRPr lang="en-US" sz="3600" b="1" dirty="0">
              <a:solidFill>
                <a:schemeClr val="bg1"/>
              </a:solidFill>
              <a:latin typeface="Arial" pitchFamily="34" charset="0"/>
              <a:ea typeface="Tahoma" pitchFamily="34" charset="0"/>
              <a:cs typeface="Arial" pitchFamily="34" charset="0"/>
            </a:endParaRPr>
          </a:p>
        </p:txBody>
      </p:sp>
      <p:sp>
        <p:nvSpPr>
          <p:cNvPr id="5" name="Subtitle 2"/>
          <p:cNvSpPr txBox="1">
            <a:spLocks noGrp="1"/>
          </p:cNvSpPr>
          <p:nvPr>
            <p:ph idx="1"/>
          </p:nvPr>
        </p:nvSpPr>
        <p:spPr>
          <a:xfrm>
            <a:off x="419100" y="1428750"/>
            <a:ext cx="8229600" cy="3394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tư</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nằm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ngửa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đầu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hơi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cao</a:t>
            </a:r>
            <a:r>
              <a:rPr lang="en-US" b="1" dirty="0" smtClean="0">
                <a:solidFill>
                  <a:srgbClr val="000099"/>
                </a:solidFill>
                <a:latin typeface="Arial" pitchFamily="34" charset="0"/>
                <a:cs typeface="Arial" pitchFamily="34" charset="0"/>
              </a:rPr>
              <a:t>?</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8545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4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a:solidFill>
                  <a:schemeClr val="bg1"/>
                </a:solidFill>
                <a:latin typeface="Tahoma" pitchFamily="34" charset="0"/>
                <a:ea typeface="Tahoma" pitchFamily="34" charset="0"/>
                <a:cs typeface="Tahoma" pitchFamily="34" charset="0"/>
              </a:rPr>
              <a:t> </a:t>
            </a:r>
            <a:r>
              <a:rPr lang="en-US" sz="2200" b="1" dirty="0">
                <a:solidFill>
                  <a:schemeClr val="bg1"/>
                </a:solidFill>
                <a:latin typeface="Tahoma" pitchFamily="34" charset="0"/>
                <a:ea typeface="Tahoma" pitchFamily="34" charset="0"/>
                <a:cs typeface="Tahoma" pitchFamily="34" charset="0"/>
              </a:rPr>
              <a:t>I. </a:t>
            </a:r>
            <a:r>
              <a:rPr lang="vi-VN" sz="2200" b="1" dirty="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US" altLang="en-US" sz="2200" b="1" dirty="0" smtClean="0">
                <a:solidFill>
                  <a:srgbClr val="0000FF"/>
                </a:solidFill>
                <a:latin typeface="Arial" panose="020B0604020202020204" pitchFamily="34" charset="0"/>
                <a:cs typeface="Arial" panose="020B0604020202020204" pitchFamily="34" charset="0"/>
              </a:rPr>
              <a:t>2. </a:t>
            </a:r>
            <a:r>
              <a:rPr lang="en-US" altLang="en-US" sz="2200" b="1" dirty="0" err="1" smtClean="0">
                <a:solidFill>
                  <a:srgbClr val="0000FF"/>
                </a:solidFill>
                <a:latin typeface="Arial" panose="020B0604020202020204" pitchFamily="34" charset="0"/>
                <a:cs typeface="Arial" panose="020B0604020202020204" pitchFamily="34" charset="0"/>
              </a:rPr>
              <a:t>Tư</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thế</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nằm</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ngửa</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đầu</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hơi</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cao</a:t>
            </a:r>
            <a:endParaRPr lang="en-US" altLang="en-US" sz="2200" b="1" dirty="0" smtClean="0">
              <a:solidFill>
                <a:srgbClr val="0000FF"/>
              </a:solidFill>
              <a:latin typeface="Arial" panose="020B0604020202020204" pitchFamily="34" charset="0"/>
              <a:cs typeface="Arial" panose="020B0604020202020204" pitchFamily="34" charset="0"/>
            </a:endParaRPr>
          </a:p>
          <a:p>
            <a:pPr marL="0" indent="0">
              <a:buNone/>
            </a:pPr>
            <a:r>
              <a:rPr lang="en-US" sz="2200" b="1" dirty="0">
                <a:solidFill>
                  <a:srgbClr val="FF0000"/>
                </a:solidFill>
                <a:latin typeface="Arial" panose="020B0604020202020204" pitchFamily="34" charset="0"/>
                <a:cs typeface="Arial" panose="020B0604020202020204" pitchFamily="34" charset="0"/>
              </a:rPr>
              <a:t>2</a:t>
            </a:r>
            <a:r>
              <a:rPr lang="en-US" sz="2200" b="1" dirty="0" smtClean="0">
                <a:solidFill>
                  <a:srgbClr val="FF0000"/>
                </a:solidFill>
                <a:latin typeface="Arial" panose="020B0604020202020204" pitchFamily="34" charset="0"/>
                <a:cs typeface="Arial" panose="020B0604020202020204" pitchFamily="34" charset="0"/>
              </a:rPr>
              <a:t>.1. </a:t>
            </a:r>
            <a:r>
              <a:rPr lang="en-US" sz="2200" b="1" dirty="0" err="1" smtClean="0">
                <a:solidFill>
                  <a:srgbClr val="FF0000"/>
                </a:solidFill>
                <a:latin typeface="Arial" panose="020B0604020202020204" pitchFamily="34" charset="0"/>
                <a:cs typeface="Arial" panose="020B0604020202020204" pitchFamily="34" charset="0"/>
              </a:rPr>
              <a:t>Chỉ</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định</a:t>
            </a:r>
            <a:r>
              <a:rPr lang="en-US" sz="2200" b="1" dirty="0">
                <a:solidFill>
                  <a:srgbClr val="FF0000"/>
                </a:solidFill>
                <a:latin typeface="Arial" panose="020B0604020202020204" pitchFamily="34" charset="0"/>
                <a:cs typeface="Arial" panose="020B0604020202020204" pitchFamily="34" charset="0"/>
              </a:rPr>
              <a:t> </a:t>
            </a:r>
          </a:p>
          <a:p>
            <a:pPr marL="0" indent="0" defTabSz="463550">
              <a:buNone/>
            </a:pP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Bệnh</a:t>
            </a:r>
            <a:r>
              <a:rPr lang="en-US" sz="2200" dirty="0" smtClean="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hệ</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hô</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hấp</a:t>
            </a:r>
            <a:r>
              <a:rPr lang="en-US" sz="2200" dirty="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tim</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mạch</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dưỡng</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bệnh</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người</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già</a:t>
            </a:r>
            <a:r>
              <a:rPr lang="en-US" sz="2200" dirty="0" smtClean="0">
                <a:solidFill>
                  <a:srgbClr val="0000FF"/>
                </a:solidFill>
                <a:latin typeface="Arial" panose="020B0604020202020204" pitchFamily="34" charset="0"/>
                <a:cs typeface="Arial" panose="020B0604020202020204" pitchFamily="34" charset="0"/>
              </a:rPr>
              <a:t>.</a:t>
            </a:r>
            <a:endParaRPr lang="en-US" sz="2200" dirty="0">
              <a:solidFill>
                <a:srgbClr val="0000FF"/>
              </a:solidFill>
              <a:latin typeface="Arial" panose="020B0604020202020204" pitchFamily="34" charset="0"/>
              <a:cs typeface="Arial" panose="020B0604020202020204" pitchFamily="34" charset="0"/>
            </a:endParaRPr>
          </a:p>
          <a:p>
            <a:pPr marL="0" indent="0">
              <a:buNone/>
            </a:pPr>
            <a:r>
              <a:rPr lang="en-US" sz="2200" b="1" dirty="0">
                <a:solidFill>
                  <a:srgbClr val="FF0000"/>
                </a:solidFill>
                <a:latin typeface="Arial" panose="020B0604020202020204" pitchFamily="34" charset="0"/>
                <a:cs typeface="Arial" panose="020B0604020202020204" pitchFamily="34" charset="0"/>
              </a:rPr>
              <a:t>2</a:t>
            </a:r>
            <a:r>
              <a:rPr lang="en-US" sz="2200" b="1" dirty="0" smtClean="0">
                <a:solidFill>
                  <a:srgbClr val="FF0000"/>
                </a:solidFill>
                <a:latin typeface="Arial" panose="020B0604020202020204" pitchFamily="34" charset="0"/>
                <a:cs typeface="Arial" panose="020B0604020202020204" pitchFamily="34" charset="0"/>
              </a:rPr>
              <a:t>.2. </a:t>
            </a:r>
            <a:r>
              <a:rPr lang="en-US" sz="2200" b="1" dirty="0" err="1" smtClean="0">
                <a:solidFill>
                  <a:srgbClr val="FF0000"/>
                </a:solidFill>
                <a:latin typeface="Arial" panose="020B0604020202020204" pitchFamily="34" charset="0"/>
                <a:cs typeface="Arial" panose="020B0604020202020204" pitchFamily="34" charset="0"/>
              </a:rPr>
              <a:t>Chống</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chỉ</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định</a:t>
            </a:r>
            <a:r>
              <a:rPr lang="en-US" sz="2200" b="1" dirty="0">
                <a:solidFill>
                  <a:srgbClr val="FF0000"/>
                </a:solidFill>
                <a:latin typeface="Arial" panose="020B0604020202020204" pitchFamily="34" charset="0"/>
                <a:cs typeface="Arial" panose="020B0604020202020204" pitchFamily="34" charset="0"/>
              </a:rPr>
              <a:t> </a:t>
            </a:r>
          </a:p>
          <a:p>
            <a:pPr marL="0" indent="0">
              <a:buNone/>
            </a:pPr>
            <a:r>
              <a:rPr lang="en-US" sz="2200" dirty="0" smtClean="0">
                <a:solidFill>
                  <a:srgbClr val="0000FF"/>
                </a:solidFill>
                <a:latin typeface="Arial" panose="020B0604020202020204" pitchFamily="34" charset="0"/>
                <a:cs typeface="Arial" panose="020B0604020202020204" pitchFamily="34" charset="0"/>
              </a:rPr>
              <a:t> NB </a:t>
            </a:r>
            <a:r>
              <a:rPr lang="en-US" sz="2200" dirty="0" err="1" smtClean="0">
                <a:solidFill>
                  <a:srgbClr val="0000FF"/>
                </a:solidFill>
                <a:latin typeface="Arial" panose="020B0604020202020204" pitchFamily="34" charset="0"/>
                <a:cs typeface="Arial" panose="020B0604020202020204" pitchFamily="34" charset="0"/>
              </a:rPr>
              <a:t>sau</a:t>
            </a:r>
            <a:r>
              <a:rPr lang="en-US" sz="2200" dirty="0" smtClean="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gây</a:t>
            </a:r>
            <a:r>
              <a:rPr lang="en-US" sz="2200" dirty="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mê</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rối</a:t>
            </a:r>
            <a:r>
              <a:rPr lang="en-US" sz="2200" dirty="0" smtClean="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loạn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nuốt</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tăng</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tiết</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đờm</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dãi</a:t>
            </a:r>
            <a:r>
              <a:rPr lang="en-US" sz="2200" dirty="0" smtClean="0">
                <a:solidFill>
                  <a:srgbClr val="0000FF"/>
                </a:solidFill>
                <a:latin typeface="Arial" panose="020B0604020202020204" pitchFamily="34" charset="0"/>
                <a:cs typeface="Arial" panose="020B0604020202020204" pitchFamily="34" charset="0"/>
              </a:rPr>
              <a:t>.</a:t>
            </a:r>
            <a:endParaRPr lang="en-US" sz="2200"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2200" dirty="0">
              <a:solidFill>
                <a:srgbClr val="0000FF"/>
              </a:solidFill>
              <a:latin typeface="Arial" panose="020B0604020202020204" pitchFamily="34" charset="0"/>
              <a:cs typeface="Arial" panose="020B0604020202020204" pitchFamily="34" charset="0"/>
            </a:endParaRPr>
          </a:p>
          <a:p>
            <a:pPr marL="514350" indent="-514350">
              <a:buAutoNum type="arabicPeriod"/>
            </a:pPr>
            <a:endParaRPr lang="en-US" altLang="en-US" sz="3000" b="1" dirty="0" smtClean="0">
              <a:solidFill>
                <a:srgbClr val="0000FF"/>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4EAF65A9-22AB-466A-842E-C5BF9E56D958}" type="slidenum">
              <a:rPr lang="en-US" smtClean="0"/>
              <a:pPr/>
              <a:t>37</a:t>
            </a:fld>
            <a:endParaRPr lang="en-US"/>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384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59267"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76200" y="1467458"/>
            <a:ext cx="8991600" cy="596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endParaRPr lang="en-US" b="1" dirty="0" smtClean="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248309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429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a:solidFill>
                  <a:schemeClr val="bg1"/>
                </a:solidFill>
                <a:latin typeface="Tahoma" pitchFamily="34" charset="0"/>
                <a:ea typeface="Tahoma" pitchFamily="34" charset="0"/>
                <a:cs typeface="Tahoma" pitchFamily="34" charset="0"/>
              </a:rPr>
              <a:t> </a:t>
            </a:r>
            <a:r>
              <a:rPr lang="en-US" sz="2200" b="1" dirty="0">
                <a:solidFill>
                  <a:schemeClr val="bg1"/>
                </a:solidFill>
                <a:latin typeface="Tahoma" pitchFamily="34" charset="0"/>
                <a:ea typeface="Tahoma" pitchFamily="34" charset="0"/>
                <a:cs typeface="Tahoma" pitchFamily="34" charset="0"/>
              </a:rPr>
              <a:t>I. </a:t>
            </a:r>
            <a:r>
              <a:rPr lang="vi-VN" sz="2200" b="1" dirty="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sp>
        <p:nvSpPr>
          <p:cNvPr id="3" name="Content Placeholder 2"/>
          <p:cNvSpPr>
            <a:spLocks noGrp="1"/>
          </p:cNvSpPr>
          <p:nvPr>
            <p:ph sz="half" idx="1"/>
          </p:nvPr>
        </p:nvSpPr>
        <p:spPr>
          <a:xfrm>
            <a:off x="457200" y="1200150"/>
            <a:ext cx="4191000" cy="3733799"/>
          </a:xfrm>
        </p:spPr>
        <p:txBody>
          <a:bodyPr>
            <a:normAutofit/>
          </a:bodyPr>
          <a:lstStyle/>
          <a:p>
            <a:pPr marL="0" indent="0">
              <a:buNone/>
            </a:pPr>
            <a:r>
              <a:rPr lang="en-US" altLang="en-US" sz="2200" b="1" dirty="0" smtClean="0">
                <a:solidFill>
                  <a:srgbClr val="0000FF"/>
                </a:solidFill>
                <a:latin typeface="Arial" panose="020B0604020202020204" pitchFamily="34" charset="0"/>
                <a:cs typeface="Arial" panose="020B0604020202020204" pitchFamily="34" charset="0"/>
              </a:rPr>
              <a:t>2. </a:t>
            </a:r>
            <a:r>
              <a:rPr lang="en-US" altLang="en-US" sz="2200" b="1" dirty="0" err="1" smtClean="0">
                <a:solidFill>
                  <a:srgbClr val="0000FF"/>
                </a:solidFill>
                <a:latin typeface="Arial" panose="020B0604020202020204" pitchFamily="34" charset="0"/>
                <a:cs typeface="Arial" panose="020B0604020202020204" pitchFamily="34" charset="0"/>
              </a:rPr>
              <a:t>Tư</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thế</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nằm</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ngửa</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đầu</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hơi</a:t>
            </a:r>
            <a:r>
              <a:rPr lang="en-US" altLang="en-US" sz="2200" b="1" dirty="0" smtClean="0">
                <a:solidFill>
                  <a:srgbClr val="0000FF"/>
                </a:solidFill>
                <a:latin typeface="Arial" panose="020B0604020202020204" pitchFamily="34" charset="0"/>
                <a:cs typeface="Arial" panose="020B0604020202020204" pitchFamily="34" charset="0"/>
              </a:rPr>
              <a:t> </a:t>
            </a:r>
            <a:r>
              <a:rPr lang="en-US" altLang="en-US" sz="2200" b="1" dirty="0" err="1" smtClean="0">
                <a:solidFill>
                  <a:srgbClr val="0000FF"/>
                </a:solidFill>
                <a:latin typeface="Arial" panose="020B0604020202020204" pitchFamily="34" charset="0"/>
                <a:cs typeface="Arial" panose="020B0604020202020204" pitchFamily="34" charset="0"/>
              </a:rPr>
              <a:t>cao</a:t>
            </a:r>
            <a:endParaRPr lang="en-US" altLang="en-US" sz="2200" b="1" dirty="0" smtClean="0">
              <a:solidFill>
                <a:srgbClr val="0000FF"/>
              </a:solidFill>
              <a:latin typeface="Arial" panose="020B0604020202020204" pitchFamily="34" charset="0"/>
              <a:cs typeface="Arial" panose="020B0604020202020204" pitchFamily="34" charset="0"/>
            </a:endParaRPr>
          </a:p>
          <a:p>
            <a:pPr marL="0" indent="0">
              <a:buNone/>
              <a:tabLst>
                <a:tab pos="57150" algn="l"/>
              </a:tabLst>
            </a:pPr>
            <a:r>
              <a:rPr lang="en-US" sz="2200" dirty="0" smtClean="0">
                <a:solidFill>
                  <a:srgbClr val="0000FF"/>
                </a:solidFill>
                <a:latin typeface="Arial" panose="020B0604020202020204" pitchFamily="34" charset="0"/>
                <a:cs typeface="Arial" panose="020B0604020202020204" pitchFamily="34" charset="0"/>
              </a:rPr>
              <a:t>	</a:t>
            </a:r>
            <a:r>
              <a:rPr lang="en-US" sz="2200" b="1" dirty="0" smtClean="0">
                <a:solidFill>
                  <a:srgbClr val="FF0000"/>
                </a:solidFill>
                <a:latin typeface="Arial" panose="020B0604020202020204" pitchFamily="34" charset="0"/>
                <a:cs typeface="Arial" panose="020B0604020202020204" pitchFamily="34" charset="0"/>
              </a:rPr>
              <a:t>2.3. </a:t>
            </a:r>
            <a:r>
              <a:rPr lang="en-US" sz="2200" b="1" dirty="0" err="1" smtClean="0">
                <a:solidFill>
                  <a:srgbClr val="FF0000"/>
                </a:solidFill>
                <a:latin typeface="Arial" panose="020B0604020202020204" pitchFamily="34" charset="0"/>
                <a:cs typeface="Arial" panose="020B0604020202020204" pitchFamily="34" charset="0"/>
              </a:rPr>
              <a:t>Cách</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tiến</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hành</a:t>
            </a:r>
            <a:endParaRPr lang="en-US" sz="2200" b="1" dirty="0" smtClean="0">
              <a:solidFill>
                <a:srgbClr val="FF0000"/>
              </a:solidFill>
              <a:latin typeface="Arial" panose="020B0604020202020204" pitchFamily="34" charset="0"/>
              <a:cs typeface="Arial" panose="020B0604020202020204" pitchFamily="34" charset="0"/>
            </a:endParaRPr>
          </a:p>
          <a:p>
            <a:pPr marL="0" indent="0">
              <a:buNone/>
              <a:tabLst>
                <a:tab pos="404813" algn="l"/>
              </a:tabLst>
            </a:pPr>
            <a:r>
              <a:rPr lang="en-US" sz="2400" dirty="0" smtClean="0">
                <a:solidFill>
                  <a:srgbClr val="0000FF"/>
                </a:solidFill>
                <a:latin typeface="Arial" panose="020B0604020202020204" pitchFamily="34" charset="0"/>
                <a:cs typeface="Arial" panose="020B0604020202020204" pitchFamily="34" charset="0"/>
              </a:rPr>
              <a:t>NB </a:t>
            </a:r>
            <a:r>
              <a:rPr lang="en-US" sz="2400" dirty="0" err="1" smtClean="0">
                <a:solidFill>
                  <a:srgbClr val="0000FF"/>
                </a:solidFill>
                <a:latin typeface="Arial" panose="020B0604020202020204" pitchFamily="34" charset="0"/>
                <a:cs typeface="Arial" panose="020B0604020202020204" pitchFamily="34" charset="0"/>
              </a:rPr>
              <a:t>nằm</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ngửa</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nâng</a:t>
            </a:r>
            <a:r>
              <a:rPr lang="en-US" sz="2400" dirty="0" smtClean="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đầu</a:t>
            </a:r>
            <a:r>
              <a:rPr lang="en-US" sz="2400" dirty="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giường</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hoặc</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kê</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gối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dưới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đầu</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và</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vai</a:t>
            </a:r>
            <a:r>
              <a:rPr lang="en-US" sz="2400" dirty="0" smtClean="0">
                <a:solidFill>
                  <a:srgbClr val="0000FF"/>
                </a:solidFill>
                <a:latin typeface="Arial" panose="020B0604020202020204" pitchFamily="34" charset="0"/>
                <a:cs typeface="Arial" panose="020B0604020202020204" pitchFamily="34" charset="0"/>
              </a:rPr>
              <a:t> NB </a:t>
            </a:r>
            <a:r>
              <a:rPr lang="en-US" sz="2400" dirty="0" err="1" smtClean="0">
                <a:solidFill>
                  <a:srgbClr val="0000FF"/>
                </a:solidFill>
                <a:latin typeface="Arial" panose="020B0604020202020204" pitchFamily="34" charset="0"/>
                <a:cs typeface="Arial" panose="020B0604020202020204" pitchFamily="34" charset="0"/>
              </a:rPr>
              <a:t>cao</a:t>
            </a:r>
            <a:r>
              <a:rPr lang="en-US" sz="2400" dirty="0" smtClean="0">
                <a:solidFill>
                  <a:srgbClr val="0000FF"/>
                </a:solidFill>
                <a:latin typeface="Arial" panose="020B0604020202020204" pitchFamily="34" charset="0"/>
                <a:cs typeface="Arial" panose="020B0604020202020204" pitchFamily="34" charset="0"/>
              </a:rPr>
              <a:t> </a:t>
            </a:r>
            <a:r>
              <a:rPr lang="en-US" sz="2400" dirty="0">
                <a:solidFill>
                  <a:srgbClr val="0000FF"/>
                </a:solidFill>
                <a:latin typeface="Arial" panose="020B0604020202020204" pitchFamily="34" charset="0"/>
                <a:cs typeface="Arial" panose="020B0604020202020204" pitchFamily="34" charset="0"/>
              </a:rPr>
              <a:t>15 - 30 </a:t>
            </a:r>
            <a:r>
              <a:rPr lang="en-US" sz="2400" dirty="0" err="1" smtClean="0">
                <a:solidFill>
                  <a:srgbClr val="0000FF"/>
                </a:solidFill>
                <a:latin typeface="Arial" panose="020B0604020202020204" pitchFamily="34" charset="0"/>
                <a:cs typeface="Arial" panose="020B0604020202020204" pitchFamily="34" charset="0"/>
              </a:rPr>
              <a:t>độ</a:t>
            </a:r>
            <a:r>
              <a:rPr lang="en-US" sz="2400" dirty="0" smtClean="0">
                <a:solidFill>
                  <a:srgbClr val="0000FF"/>
                </a:solidFill>
                <a:latin typeface="Arial" panose="020B0604020202020204" pitchFamily="34" charset="0"/>
                <a:cs typeface="Arial" panose="020B0604020202020204" pitchFamily="34" charset="0"/>
              </a:rPr>
              <a:t>.</a:t>
            </a:r>
            <a:r>
              <a:rPr lang="en-US" sz="2400" dirty="0">
                <a:solidFill>
                  <a:srgbClr val="0000FF"/>
                </a:solidFill>
                <a:latin typeface="Arial" panose="020B0604020202020204" pitchFamily="34" charset="0"/>
                <a:cs typeface="Arial" panose="020B0604020202020204" pitchFamily="34" charset="0"/>
              </a:rPr>
              <a:t> </a:t>
            </a:r>
            <a:br>
              <a:rPr lang="en-US" sz="2400" dirty="0">
                <a:solidFill>
                  <a:srgbClr val="0000FF"/>
                </a:solidFill>
                <a:latin typeface="Arial" panose="020B0604020202020204" pitchFamily="34" charset="0"/>
                <a:cs typeface="Arial" panose="020B0604020202020204" pitchFamily="34" charset="0"/>
              </a:rPr>
            </a:br>
            <a:r>
              <a:rPr lang="en-US" sz="2400" dirty="0" err="1">
                <a:solidFill>
                  <a:srgbClr val="0000FF"/>
                </a:solidFill>
                <a:latin typeface="Arial" panose="020B0604020202020204" pitchFamily="34" charset="0"/>
                <a:cs typeface="Arial" panose="020B0604020202020204" pitchFamily="34" charset="0"/>
              </a:rPr>
              <a:t>Đệm</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gối</a:t>
            </a:r>
            <a:r>
              <a:rPr lang="en-US" sz="2400" dirty="0">
                <a:solidFill>
                  <a:srgbClr val="0000FF"/>
                </a:solidFill>
                <a:latin typeface="Arial" panose="020B0604020202020204" pitchFamily="34" charset="0"/>
                <a:cs typeface="Arial" panose="020B0604020202020204" pitchFamily="34" charset="0"/>
              </a:rPr>
              <a:t> ở </a:t>
            </a:r>
            <a:r>
              <a:rPr lang="en-US" sz="2400" dirty="0" err="1">
                <a:solidFill>
                  <a:srgbClr val="0000FF"/>
                </a:solidFill>
                <a:latin typeface="Arial" panose="020B0604020202020204" pitchFamily="34" charset="0"/>
                <a:cs typeface="Arial" panose="020B0604020202020204" pitchFamily="34" charset="0"/>
              </a:rPr>
              <a:t>khuỷu</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chân</a:t>
            </a:r>
            <a:r>
              <a:rPr lang="en-US" sz="2400" dirty="0">
                <a:solidFill>
                  <a:srgbClr val="0000FF"/>
                </a:solidFill>
                <a:latin typeface="Arial" panose="020B0604020202020204" pitchFamily="34" charset="0"/>
                <a:cs typeface="Arial" panose="020B0604020202020204" pitchFamily="34" charset="0"/>
              </a:rPr>
              <a:t> </a:t>
            </a:r>
            <a:br>
              <a:rPr lang="en-US" sz="2400" dirty="0">
                <a:solidFill>
                  <a:srgbClr val="0000FF"/>
                </a:solidFill>
                <a:latin typeface="Arial" panose="020B0604020202020204" pitchFamily="34" charset="0"/>
                <a:cs typeface="Arial" panose="020B0604020202020204" pitchFamily="34" charset="0"/>
              </a:rPr>
            </a:br>
            <a:r>
              <a:rPr lang="en-US" sz="2400" dirty="0" err="1">
                <a:solidFill>
                  <a:srgbClr val="0000FF"/>
                </a:solidFill>
                <a:latin typeface="Arial" panose="020B0604020202020204" pitchFamily="34" charset="0"/>
                <a:cs typeface="Arial" panose="020B0604020202020204" pitchFamily="34" charset="0"/>
              </a:rPr>
              <a:t>Dùng</a:t>
            </a:r>
            <a:r>
              <a:rPr lang="en-US" sz="2400" dirty="0">
                <a:solidFill>
                  <a:srgbClr val="0000FF"/>
                </a:solidFill>
                <a:latin typeface="Arial" panose="020B0604020202020204" pitchFamily="34" charset="0"/>
                <a:cs typeface="Arial" panose="020B0604020202020204" pitchFamily="34" charset="0"/>
              </a:rPr>
              <a:t> 2 </a:t>
            </a:r>
            <a:r>
              <a:rPr lang="en-US" sz="2400" dirty="0" err="1">
                <a:solidFill>
                  <a:srgbClr val="0000FF"/>
                </a:solidFill>
                <a:latin typeface="Arial" panose="020B0604020202020204" pitchFamily="34" charset="0"/>
                <a:cs typeface="Arial" panose="020B0604020202020204" pitchFamily="34" charset="0"/>
              </a:rPr>
              <a:t>gối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để</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đỡ</a:t>
            </a:r>
            <a:r>
              <a:rPr lang="en-US" sz="2400" dirty="0">
                <a:solidFill>
                  <a:srgbClr val="0000FF"/>
                </a:solidFill>
                <a:latin typeface="Arial" panose="020B0604020202020204" pitchFamily="34" charset="0"/>
                <a:cs typeface="Arial" panose="020B0604020202020204" pitchFamily="34" charset="0"/>
              </a:rPr>
              <a:t> 2 </a:t>
            </a:r>
            <a:r>
              <a:rPr lang="en-US" sz="2400" dirty="0" err="1">
                <a:solidFill>
                  <a:srgbClr val="0000FF"/>
                </a:solidFill>
                <a:latin typeface="Arial" panose="020B0604020202020204" pitchFamily="34" charset="0"/>
                <a:cs typeface="Arial" panose="020B0604020202020204" pitchFamily="34" charset="0"/>
              </a:rPr>
              <a:t>tay</a:t>
            </a:r>
            <a:r>
              <a:rPr lang="en-US" sz="2400" dirty="0">
                <a:solidFill>
                  <a:srgbClr val="0000FF"/>
                </a:solidFill>
                <a:latin typeface="Arial" panose="020B0604020202020204" pitchFamily="34" charset="0"/>
                <a:cs typeface="Arial" panose="020B0604020202020204" pitchFamily="34" charset="0"/>
              </a:rPr>
              <a:t> </a:t>
            </a:r>
            <a:endParaRPr lang="en-US" sz="2200" dirty="0">
              <a:solidFill>
                <a:srgbClr val="0000FF"/>
              </a:solidFill>
              <a:latin typeface="Arial" panose="020B0604020202020204" pitchFamily="34" charset="0"/>
              <a:cs typeface="Arial" panose="020B0604020202020204" pitchFamily="34" charset="0"/>
            </a:endParaRPr>
          </a:p>
          <a:p>
            <a:pPr marL="514350" indent="-514350">
              <a:buAutoNum type="arabicPeriod"/>
            </a:pPr>
            <a:endParaRPr lang="en-US" altLang="en-US" sz="3000" b="1" dirty="0" smtClean="0">
              <a:solidFill>
                <a:srgbClr val="0000FF"/>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4EAF65A9-22AB-466A-842E-C5BF9E56D958}" type="slidenum">
              <a:rPr lang="en-US" smtClean="0"/>
              <a:pPr/>
              <a:t>38</a:t>
            </a:fld>
            <a:endParaRPr lang="en-US"/>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38446" y="5715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76200" y="1467458"/>
            <a:ext cx="8991600" cy="596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endParaRPr lang="en-US" b="1" dirty="0" smtClean="0">
              <a:solidFill>
                <a:srgbClr val="000099"/>
              </a:solidFill>
              <a:latin typeface="Arial" pitchFamily="34" charset="0"/>
              <a:cs typeface="Arial" pitchFamily="34" charset="0"/>
            </a:endParaRPr>
          </a:p>
        </p:txBody>
      </p:sp>
      <p:sp>
        <p:nvSpPr>
          <p:cNvPr id="6" name="Content Placeholder 5"/>
          <p:cNvSpPr>
            <a:spLocks noGrp="1"/>
          </p:cNvSpPr>
          <p:nvPr>
            <p:ph sz="half" idx="2"/>
          </p:nvPr>
        </p:nvSpPr>
        <p:spPr/>
        <p:txBody>
          <a:bodyPr/>
          <a:lstStyle/>
          <a:p>
            <a:endParaRPr lang="en-US"/>
          </a:p>
        </p:txBody>
      </p:sp>
      <p:pic>
        <p:nvPicPr>
          <p:cNvPr id="2051" name="Picture 3" descr="Nội dưỡng công và cường tráng công trong đông y"/>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8200" y="2992728"/>
            <a:ext cx="3714046" cy="17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 xmlns:a16="http://schemas.microsoft.com/office/drawing/2014/main" id="{0A582830-0C6F-433E-8B1A-B183100446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718"/>
          <a:stretch/>
        </p:blipFill>
        <p:spPr bwMode="auto">
          <a:xfrm>
            <a:off x="4648200" y="1269208"/>
            <a:ext cx="3951539" cy="16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990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itchFamily="34" charset="0"/>
                <a:ea typeface="Tahoma" pitchFamily="34" charset="0"/>
                <a:cs typeface="Arial" pitchFamily="34" charset="0"/>
              </a:rPr>
              <a:t>CÂU HỎI 4</a:t>
            </a:r>
            <a:endParaRPr lang="en-US" sz="3600" b="1" dirty="0">
              <a:solidFill>
                <a:schemeClr val="bg1"/>
              </a:solidFill>
              <a:latin typeface="Arial" pitchFamily="34" charset="0"/>
              <a:ea typeface="Tahoma" pitchFamily="34" charset="0"/>
              <a:cs typeface="Arial" pitchFamily="34" charset="0"/>
            </a:endParaRPr>
          </a:p>
        </p:txBody>
      </p:sp>
      <p:sp>
        <p:nvSpPr>
          <p:cNvPr id="5" name="Subtitle 2"/>
          <p:cNvSpPr txBox="1">
            <a:spLocks noGrp="1"/>
          </p:cNvSpPr>
          <p:nvPr>
            <p:ph idx="1"/>
          </p:nvPr>
        </p:nvSpPr>
        <p:spPr>
          <a:xfrm>
            <a:off x="419100" y="1428750"/>
            <a:ext cx="8229600" cy="3394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tư</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nằm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ngửa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đầu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thấp</a:t>
            </a:r>
            <a:r>
              <a:rPr lang="en-US" b="1" dirty="0" smtClean="0">
                <a:solidFill>
                  <a:srgbClr val="000099"/>
                </a:solidFill>
                <a:latin typeface="Arial" pitchFamily="34" charset="0"/>
                <a:cs typeface="Arial" pitchFamily="34" charset="0"/>
              </a:rPr>
              <a:t>?</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947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MỤC</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TIÊU</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BÀI</a:t>
            </a:r>
            <a:r>
              <a:rPr lang="en-US" sz="3600" b="1" dirty="0" smtClean="0">
                <a:solidFill>
                  <a:schemeClr val="bg1"/>
                </a:solidFill>
                <a:latin typeface="Tahoma" pitchFamily="34" charset="0"/>
                <a:ea typeface="Tahoma" pitchFamily="34" charset="0"/>
                <a:cs typeface="Tahoma" pitchFamily="34" charset="0"/>
              </a:rPr>
              <a:t> </a:t>
            </a:r>
            <a:r>
              <a:rPr lang="en-US" sz="3600" b="1" dirty="0" err="1" smtClean="0">
                <a:solidFill>
                  <a:schemeClr val="bg1"/>
                </a:solidFill>
                <a:latin typeface="Tahoma" pitchFamily="34" charset="0"/>
                <a:ea typeface="Tahoma" pitchFamily="34" charset="0"/>
                <a:cs typeface="Tahoma" pitchFamily="34" charset="0"/>
              </a:rPr>
              <a:t>HỌC</a:t>
            </a:r>
            <a:endParaRPr lang="en-US" sz="36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2286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5800"/>
            <a:ext cx="9144000" cy="4457700"/>
          </a:xfrm>
        </p:spPr>
        <p:txBody>
          <a:bodyPr>
            <a:normAutofit/>
          </a:bodyPr>
          <a:lstStyle/>
          <a:p>
            <a:pPr marL="233363" lvl="0" indent="-233363" algn="just">
              <a:lnSpc>
                <a:spcPct val="135000"/>
              </a:lnSpc>
              <a:spcBef>
                <a:spcPts val="0"/>
              </a:spcBef>
              <a:spcAft>
                <a:spcPts val="0"/>
              </a:spcAft>
              <a:buFont typeface="+mj-lt"/>
              <a:buAutoNum type="arabicPeriod"/>
              <a:tabLst>
                <a:tab pos="228600" algn="l"/>
              </a:tabLst>
            </a:pPr>
            <a:r>
              <a:rPr lang="vi-VN" sz="1800" b="1" dirty="0" smtClean="0">
                <a:solidFill>
                  <a:srgbClr val="0000FF"/>
                </a:solidFill>
                <a:latin typeface="Arial" panose="020B0604020202020204" pitchFamily="34" charset="0"/>
                <a:cs typeface="Arial" panose="020B0604020202020204" pitchFamily="34" charset="0"/>
              </a:rPr>
              <a:t>Trình </a:t>
            </a:r>
            <a:r>
              <a:rPr lang="vi-VN" sz="1800" b="1" dirty="0">
                <a:solidFill>
                  <a:srgbClr val="0000FF"/>
                </a:solidFill>
                <a:latin typeface="Arial" panose="020B0604020202020204" pitchFamily="34" charset="0"/>
                <a:cs typeface="Arial" panose="020B0604020202020204" pitchFamily="34" charset="0"/>
              </a:rPr>
              <a:t>bày được </a:t>
            </a:r>
            <a:r>
              <a:rPr lang="en-US" sz="1800" b="1" dirty="0" err="1" smtClean="0">
                <a:solidFill>
                  <a:srgbClr val="0000FF"/>
                </a:solidFill>
                <a:latin typeface="Arial" panose="020B0604020202020204" pitchFamily="34" charset="0"/>
                <a:cs typeface="Arial" panose="020B0604020202020204" pitchFamily="34" charset="0"/>
              </a:rPr>
              <a:t>mục</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đích</a:t>
            </a:r>
            <a:r>
              <a:rPr lang="en-US" sz="1800" b="1" dirty="0" smtClean="0">
                <a:solidFill>
                  <a:srgbClr val="0000FF"/>
                </a:solidFill>
                <a:latin typeface="Arial" panose="020B0604020202020204" pitchFamily="34" charset="0"/>
                <a:cs typeface="Arial" panose="020B0604020202020204" pitchFamily="34" charset="0"/>
              </a:rPr>
              <a:t> </a:t>
            </a:r>
            <a:r>
              <a:rPr lang="vi-VN" sz="1800" b="1" dirty="0" smtClean="0">
                <a:solidFill>
                  <a:srgbClr val="0000FF"/>
                </a:solidFill>
                <a:latin typeface="Arial" panose="020B0604020202020204" pitchFamily="34" charset="0"/>
                <a:cs typeface="Arial" panose="020B0604020202020204" pitchFamily="34" charset="0"/>
              </a:rPr>
              <a:t>nhận đị</a:t>
            </a:r>
            <a:r>
              <a:rPr lang="en-US" sz="1800" b="1" dirty="0" err="1" smtClean="0">
                <a:solidFill>
                  <a:srgbClr val="0000FF"/>
                </a:solidFill>
                <a:latin typeface="Arial" panose="020B0604020202020204" pitchFamily="34" charset="0"/>
                <a:cs typeface="Arial" panose="020B0604020202020204" pitchFamily="34" charset="0"/>
              </a:rPr>
              <a:t>nh</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thể</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chất</a:t>
            </a:r>
            <a:r>
              <a:rPr lang="en-US" sz="1800" b="1" dirty="0" smtClean="0">
                <a:solidFill>
                  <a:srgbClr val="0000FF"/>
                </a:solidFill>
                <a:latin typeface="Arial" panose="020B0604020202020204" pitchFamily="34" charset="0"/>
                <a:cs typeface="Arial" panose="020B0604020202020204" pitchFamily="34" charset="0"/>
              </a:rPr>
              <a:t>.</a:t>
            </a:r>
          </a:p>
          <a:p>
            <a:pPr marL="233363" lvl="0" indent="-233363" algn="just">
              <a:lnSpc>
                <a:spcPct val="135000"/>
              </a:lnSpc>
              <a:spcBef>
                <a:spcPts val="0"/>
              </a:spcBef>
              <a:spcAft>
                <a:spcPts val="0"/>
              </a:spcAft>
              <a:buFont typeface="+mj-lt"/>
              <a:buAutoNum type="arabicPeriod"/>
              <a:tabLst>
                <a:tab pos="228600" algn="l"/>
              </a:tabLst>
            </a:pPr>
            <a:r>
              <a:rPr lang="en-US" sz="1800" b="1" dirty="0" err="1" smtClean="0">
                <a:solidFill>
                  <a:srgbClr val="0000FF"/>
                </a:solidFill>
                <a:latin typeface="Arial" panose="020B0604020202020204" pitchFamily="34" charset="0"/>
                <a:cs typeface="Arial" panose="020B0604020202020204" pitchFamily="34" charset="0"/>
              </a:rPr>
              <a:t>Chuẩn</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bị</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được</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người</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bệnh</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điều</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dưỡng</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dụng</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cụ</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để</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tiến</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hành</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thăm</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khám</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và</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nhận</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định</a:t>
            </a:r>
            <a:r>
              <a:rPr lang="en-US" sz="1800" b="1" dirty="0" smtClean="0">
                <a:solidFill>
                  <a:srgbClr val="0000FF"/>
                </a:solidFill>
                <a:latin typeface="Arial" panose="020B0604020202020204" pitchFamily="34" charset="0"/>
                <a:cs typeface="Arial" panose="020B0604020202020204" pitchFamily="34" charset="0"/>
              </a:rPr>
              <a:t> NB </a:t>
            </a:r>
            <a:r>
              <a:rPr lang="en-US" sz="1800" b="1" dirty="0" err="1" smtClean="0">
                <a:solidFill>
                  <a:srgbClr val="0000FF"/>
                </a:solidFill>
                <a:latin typeface="Arial" panose="020B0604020202020204" pitchFamily="34" charset="0"/>
                <a:cs typeface="Arial" panose="020B0604020202020204" pitchFamily="34" charset="0"/>
              </a:rPr>
              <a:t>đầy</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đủ</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khoa</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học</a:t>
            </a:r>
            <a:r>
              <a:rPr lang="en-US" sz="1800" b="1" dirty="0" smtClean="0">
                <a:solidFill>
                  <a:srgbClr val="0000FF"/>
                </a:solidFill>
                <a:latin typeface="Arial" panose="020B0604020202020204" pitchFamily="34" charset="0"/>
                <a:cs typeface="Arial" panose="020B0604020202020204" pitchFamily="34" charset="0"/>
              </a:rPr>
              <a:t>.</a:t>
            </a:r>
          </a:p>
          <a:p>
            <a:pPr marL="233363" lvl="0" indent="-233363" algn="just">
              <a:lnSpc>
                <a:spcPct val="135000"/>
              </a:lnSpc>
              <a:spcBef>
                <a:spcPts val="0"/>
              </a:spcBef>
              <a:spcAft>
                <a:spcPts val="0"/>
              </a:spcAft>
              <a:buFont typeface="+mj-lt"/>
              <a:buAutoNum type="arabicPeriod"/>
              <a:tabLst>
                <a:tab pos="228600" algn="l"/>
              </a:tabLst>
            </a:pPr>
            <a:r>
              <a:rPr lang="en-US" sz="1800" b="1" dirty="0" err="1" smtClean="0">
                <a:solidFill>
                  <a:srgbClr val="0000FF"/>
                </a:solidFill>
                <a:latin typeface="Arial" panose="020B0604020202020204" pitchFamily="34" charset="0"/>
                <a:cs typeface="Arial" panose="020B0604020202020204" pitchFamily="34" charset="0"/>
              </a:rPr>
              <a:t>Thực</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hiện</a:t>
            </a:r>
            <a:r>
              <a:rPr lang="en-US" sz="1800" b="1" dirty="0" smtClean="0">
                <a:solidFill>
                  <a:srgbClr val="0000FF"/>
                </a:solidFill>
                <a:latin typeface="Arial" panose="020B0604020202020204" pitchFamily="34" charset="0"/>
                <a:cs typeface="Arial" panose="020B0604020202020204" pitchFamily="34" charset="0"/>
              </a:rPr>
              <a:t> </a:t>
            </a:r>
            <a:r>
              <a:rPr lang="en-US" sz="1800" b="1" dirty="0" err="1" smtClean="0">
                <a:solidFill>
                  <a:srgbClr val="0000FF"/>
                </a:solidFill>
                <a:latin typeface="Arial" panose="020B0604020202020204" pitchFamily="34" charset="0"/>
                <a:cs typeface="Arial" panose="020B0604020202020204" pitchFamily="34" charset="0"/>
              </a:rPr>
              <a:t>được</a:t>
            </a:r>
            <a:r>
              <a:rPr lang="en-US" sz="1800" b="1" dirty="0" smtClean="0">
                <a:solidFill>
                  <a:srgbClr val="0000FF"/>
                </a:solidFill>
                <a:latin typeface="Arial" panose="020B0604020202020204" pitchFamily="34" charset="0"/>
                <a:cs typeface="Arial" panose="020B0604020202020204" pitchFamily="34" charset="0"/>
              </a:rPr>
              <a:t> </a:t>
            </a:r>
            <a:r>
              <a:rPr lang="vi-VN" sz="1800" b="1" dirty="0" smtClean="0">
                <a:solidFill>
                  <a:srgbClr val="0000FF"/>
                </a:solidFill>
                <a:latin typeface="Arial" panose="020B0604020202020204" pitchFamily="34" charset="0"/>
                <a:cs typeface="Arial" panose="020B0604020202020204" pitchFamily="34" charset="0"/>
              </a:rPr>
              <a:t>thăm </a:t>
            </a:r>
            <a:r>
              <a:rPr lang="vi-VN" sz="1800" b="1" dirty="0">
                <a:solidFill>
                  <a:srgbClr val="0000FF"/>
                </a:solidFill>
                <a:latin typeface="Arial" panose="020B0604020202020204" pitchFamily="34" charset="0"/>
                <a:cs typeface="Arial" panose="020B0604020202020204" pitchFamily="34" charset="0"/>
              </a:rPr>
              <a:t>khám thể chất </a:t>
            </a:r>
            <a:r>
              <a:rPr lang="vi-VN" sz="1800" b="1" dirty="0" smtClean="0">
                <a:solidFill>
                  <a:srgbClr val="0000FF"/>
                </a:solidFill>
                <a:latin typeface="Arial" panose="020B0604020202020204" pitchFamily="34" charset="0"/>
                <a:cs typeface="Arial" panose="020B0604020202020204" pitchFamily="34" charset="0"/>
              </a:rPr>
              <a:t>để </a:t>
            </a:r>
            <a:r>
              <a:rPr lang="vi-VN" sz="1800" b="1" dirty="0">
                <a:solidFill>
                  <a:srgbClr val="0000FF"/>
                </a:solidFill>
                <a:latin typeface="Arial" panose="020B0604020202020204" pitchFamily="34" charset="0"/>
                <a:cs typeface="Arial" panose="020B0604020202020204" pitchFamily="34" charset="0"/>
              </a:rPr>
              <a:t>nhận định được người bệnh với từng tình huống cụ thể. </a:t>
            </a:r>
            <a:endParaRPr lang="en-US" sz="1800" b="1" dirty="0" smtClean="0">
              <a:solidFill>
                <a:srgbClr val="0000FF"/>
              </a:solidFill>
              <a:latin typeface="Arial" panose="020B0604020202020204" pitchFamily="34" charset="0"/>
              <a:cs typeface="Arial" panose="020B0604020202020204" pitchFamily="34" charset="0"/>
            </a:endParaRPr>
          </a:p>
          <a:p>
            <a:pPr marL="233363" lvl="0" indent="-233363" algn="just">
              <a:lnSpc>
                <a:spcPct val="135000"/>
              </a:lnSpc>
              <a:spcBef>
                <a:spcPts val="0"/>
              </a:spcBef>
              <a:spcAft>
                <a:spcPts val="0"/>
              </a:spcAft>
              <a:buFont typeface="+mj-lt"/>
              <a:buAutoNum type="arabicPeriod"/>
              <a:tabLst>
                <a:tab pos="228600" algn="l"/>
              </a:tabLst>
            </a:pPr>
            <a:r>
              <a:rPr lang="en-US" sz="1800" b="1" dirty="0" smtClean="0">
                <a:solidFill>
                  <a:srgbClr val="0000FF"/>
                </a:solidFill>
                <a:latin typeface="Arial" panose="020B0604020202020204" pitchFamily="34" charset="0"/>
                <a:cs typeface="Arial" panose="020B0604020202020204" pitchFamily="34" charset="0"/>
              </a:rPr>
              <a:t>T</a:t>
            </a:r>
            <a:r>
              <a:rPr lang="vi-VN" sz="1800" b="1" dirty="0" smtClean="0">
                <a:solidFill>
                  <a:srgbClr val="0000FF"/>
                </a:solidFill>
                <a:latin typeface="Arial" panose="020B0604020202020204" pitchFamily="34" charset="0"/>
                <a:cs typeface="Arial" panose="020B0604020202020204" pitchFamily="34" charset="0"/>
              </a:rPr>
              <a:t>hể </a:t>
            </a:r>
            <a:r>
              <a:rPr lang="vi-VN" sz="1800" b="1" dirty="0">
                <a:solidFill>
                  <a:srgbClr val="0000FF"/>
                </a:solidFill>
                <a:latin typeface="Arial" panose="020B0604020202020204" pitchFamily="34" charset="0"/>
                <a:cs typeface="Arial" panose="020B0604020202020204" pitchFamily="34" charset="0"/>
              </a:rPr>
              <a:t>hiện thái độ tôn trọng, ân cần trong giao tiếp với người bệnh trong tình huống lâm sàng. </a:t>
            </a:r>
            <a:endParaRPr lang="en-US" sz="1800" b="1" dirty="0">
              <a:solidFill>
                <a:srgbClr val="0000FF"/>
              </a:solidFill>
              <a:latin typeface="Arial" panose="020B0604020202020204" pitchFamily="34" charset="0"/>
              <a:cs typeface="Arial" panose="020B0604020202020204" pitchFamily="34" charset="0"/>
            </a:endParaRPr>
          </a:p>
          <a:p>
            <a:pPr marL="233363" lvl="0" indent="-233363" algn="just">
              <a:lnSpc>
                <a:spcPct val="135000"/>
              </a:lnSpc>
              <a:spcBef>
                <a:spcPts val="0"/>
              </a:spcBef>
              <a:spcAft>
                <a:spcPts val="0"/>
              </a:spcAft>
              <a:buFont typeface="+mj-lt"/>
              <a:buAutoNum type="arabicPeriod"/>
              <a:tabLst>
                <a:tab pos="228600" algn="l"/>
              </a:tabLst>
            </a:pPr>
            <a:r>
              <a:rPr lang="vi-VN" sz="1800" b="1" dirty="0" smtClean="0">
                <a:solidFill>
                  <a:srgbClr val="0000FF"/>
                </a:solidFill>
                <a:latin typeface="Arial" panose="020B0604020202020204" pitchFamily="34" charset="0"/>
                <a:cs typeface="Arial" panose="020B0604020202020204" pitchFamily="34" charset="0"/>
              </a:rPr>
              <a:t>Thể </a:t>
            </a:r>
            <a:r>
              <a:rPr lang="vi-VN" sz="1800" b="1" dirty="0">
                <a:solidFill>
                  <a:srgbClr val="0000FF"/>
                </a:solidFill>
                <a:latin typeface="Arial" panose="020B0604020202020204" pitchFamily="34" charset="0"/>
                <a:cs typeface="Arial" panose="020B0604020202020204" pitchFamily="34" charset="0"/>
              </a:rPr>
              <a:t>hiện được tính tích cực trong học tập. Có khả năng độc lập và phối hợp tốt trong làm việc nhóm. Quản lý thời gian, tự tin phát biểu trong môi trường học tập. </a:t>
            </a: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02659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50292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altLang="en-US" sz="2200" b="1" dirty="0" smtClean="0">
                <a:solidFill>
                  <a:srgbClr val="0000FF"/>
                </a:solidFill>
              </a:rPr>
              <a:t>2. Tư thế nằm ngửa đầu thấp </a:t>
            </a:r>
          </a:p>
          <a:p>
            <a:pPr algn="l"/>
            <a:r>
              <a:rPr lang="en-US" altLang="en-US" sz="2100" dirty="0" smtClean="0">
                <a:solidFill>
                  <a:srgbClr val="FF0000"/>
                </a:solidFill>
              </a:rPr>
              <a:t>2.1. </a:t>
            </a:r>
            <a:r>
              <a:rPr lang="vi-VN" altLang="en-US" sz="2100" dirty="0" smtClean="0">
                <a:solidFill>
                  <a:srgbClr val="FF0000"/>
                </a:solidFill>
              </a:rPr>
              <a:t>Chỉ định </a:t>
            </a:r>
          </a:p>
          <a:p>
            <a:pPr marL="573088" lvl="1" indent="-231775" algn="l">
              <a:buFont typeface="Wingdings" panose="05000000000000000000" pitchFamily="2" charset="2"/>
              <a:buChar char="ü"/>
            </a:pPr>
            <a:r>
              <a:rPr lang="en-US" altLang="en-US" sz="2100" dirty="0" err="1" smtClean="0">
                <a:solidFill>
                  <a:srgbClr val="0000FF"/>
                </a:solidFill>
                <a:latin typeface="Arial" panose="020B0604020202020204" pitchFamily="34" charset="0"/>
                <a:cs typeface="Arial" panose="020B0604020202020204" pitchFamily="34" charset="0"/>
              </a:rPr>
              <a:t>Sau</a:t>
            </a:r>
            <a:r>
              <a:rPr lang="en-US" altLang="en-US" sz="2100" dirty="0" smtClean="0">
                <a:solidFill>
                  <a:srgbClr val="0000FF"/>
                </a:solidFill>
                <a:latin typeface="Arial" panose="020B0604020202020204" pitchFamily="34" charset="0"/>
                <a:cs typeface="Arial" panose="020B0604020202020204" pitchFamily="34" charset="0"/>
              </a:rPr>
              <a:t> </a:t>
            </a:r>
            <a:r>
              <a:rPr lang="en-US" altLang="en-US" sz="2100" dirty="0" err="1" smtClean="0">
                <a:solidFill>
                  <a:srgbClr val="0000FF"/>
                </a:solidFill>
                <a:latin typeface="Arial" panose="020B0604020202020204" pitchFamily="34" charset="0"/>
                <a:cs typeface="Arial" panose="020B0604020202020204" pitchFamily="34" charset="0"/>
              </a:rPr>
              <a:t>xuất</a:t>
            </a:r>
            <a:r>
              <a:rPr lang="en-US" altLang="en-US" sz="2100" dirty="0" smtClean="0">
                <a:solidFill>
                  <a:srgbClr val="0000FF"/>
                </a:solidFill>
                <a:latin typeface="Arial" panose="020B0604020202020204" pitchFamily="34" charset="0"/>
                <a:cs typeface="Arial" panose="020B0604020202020204" pitchFamily="34" charset="0"/>
              </a:rPr>
              <a:t> </a:t>
            </a:r>
            <a:r>
              <a:rPr lang="en-US" altLang="en-US" sz="2100" dirty="0" err="1" smtClean="0">
                <a:solidFill>
                  <a:srgbClr val="0000FF"/>
                </a:solidFill>
                <a:latin typeface="Arial" panose="020B0604020202020204" pitchFamily="34" charset="0"/>
                <a:cs typeface="Arial" panose="020B0604020202020204" pitchFamily="34" charset="0"/>
              </a:rPr>
              <a:t>huyết</a:t>
            </a:r>
            <a:r>
              <a:rPr lang="en-US" altLang="en-US" sz="2100" dirty="0" smtClean="0">
                <a:solidFill>
                  <a:srgbClr val="0000FF"/>
                </a:solidFill>
                <a:latin typeface="Arial" panose="020B0604020202020204" pitchFamily="34" charset="0"/>
                <a:cs typeface="Arial" panose="020B0604020202020204" pitchFamily="34" charset="0"/>
              </a:rPr>
              <a:t> đ</a:t>
            </a:r>
            <a:r>
              <a:rPr lang="vi-VN" altLang="en-US" sz="2100" dirty="0" smtClean="0">
                <a:solidFill>
                  <a:srgbClr val="0000FF"/>
                </a:solidFill>
                <a:latin typeface="Arial" panose="020B0604020202020204" pitchFamily="34" charset="0"/>
                <a:cs typeface="Arial" panose="020B0604020202020204" pitchFamily="34" charset="0"/>
              </a:rPr>
              <a:t>ề phòng ngất </a:t>
            </a:r>
            <a:r>
              <a:rPr lang="en-US" altLang="en-US" sz="2100" dirty="0" err="1" smtClean="0">
                <a:solidFill>
                  <a:srgbClr val="0000FF"/>
                </a:solidFill>
                <a:latin typeface="Arial" panose="020B0604020202020204" pitchFamily="34" charset="0"/>
                <a:cs typeface="Arial" panose="020B0604020202020204" pitchFamily="34" charset="0"/>
              </a:rPr>
              <a:t>sốc</a:t>
            </a:r>
            <a:r>
              <a:rPr lang="en-US" altLang="en-US" sz="2100" dirty="0" smtClean="0">
                <a:solidFill>
                  <a:srgbClr val="0000FF"/>
                </a:solidFill>
                <a:latin typeface="Arial" panose="020B0604020202020204" pitchFamily="34" charset="0"/>
                <a:cs typeface="Arial" panose="020B0604020202020204" pitchFamily="34" charset="0"/>
              </a:rPr>
              <a:t>.</a:t>
            </a:r>
            <a:endParaRPr lang="vi-VN" altLang="en-US" sz="2100" dirty="0" smtClean="0">
              <a:solidFill>
                <a:srgbClr val="0000FF"/>
              </a:solidFill>
              <a:latin typeface="Arial" panose="020B0604020202020204" pitchFamily="34" charset="0"/>
              <a:cs typeface="Arial" panose="020B0604020202020204" pitchFamily="34" charset="0"/>
            </a:endParaRPr>
          </a:p>
          <a:p>
            <a:pPr marL="573088" lvl="1" indent="-231775" algn="l">
              <a:buFont typeface="Wingdings" panose="05000000000000000000" pitchFamily="2" charset="2"/>
              <a:buChar char="ü"/>
            </a:pPr>
            <a:r>
              <a:rPr lang="vi-VN" altLang="en-US" sz="2100" dirty="0" smtClean="0">
                <a:solidFill>
                  <a:srgbClr val="0000FF"/>
                </a:solidFill>
                <a:latin typeface="Arial" panose="020B0604020202020204" pitchFamily="34" charset="0"/>
                <a:cs typeface="Arial" panose="020B0604020202020204" pitchFamily="34" charset="0"/>
              </a:rPr>
              <a:t>Sau khi chọc dò tủy sống </a:t>
            </a:r>
          </a:p>
          <a:p>
            <a:pPr marL="573088" lvl="1" indent="-231775" algn="l">
              <a:buFont typeface="Wingdings" panose="05000000000000000000" pitchFamily="2" charset="2"/>
              <a:buChar char="ü"/>
            </a:pPr>
            <a:r>
              <a:rPr lang="vi-VN" altLang="en-US" sz="2100" dirty="0" smtClean="0">
                <a:solidFill>
                  <a:srgbClr val="0000FF"/>
                </a:solidFill>
                <a:latin typeface="Arial" panose="020B0604020202020204" pitchFamily="34" charset="0"/>
                <a:cs typeface="Arial" panose="020B0604020202020204" pitchFamily="34" charset="0"/>
              </a:rPr>
              <a:t>Kéo xương trong trường hợp gãy xương chân </a:t>
            </a:r>
            <a:r>
              <a:rPr lang="en-US" sz="2100" dirty="0" smtClean="0">
                <a:solidFill>
                  <a:srgbClr val="0000FF"/>
                </a:solidFill>
                <a:cs typeface="Arial" panose="020B0604020202020204" pitchFamily="34" charset="0"/>
              </a:rPr>
              <a:t> </a:t>
            </a:r>
          </a:p>
          <a:p>
            <a:pPr marL="0" lvl="1" indent="63500" algn="l"/>
            <a:r>
              <a:rPr lang="en-US" sz="2100" dirty="0" smtClean="0">
                <a:solidFill>
                  <a:srgbClr val="FF0000"/>
                </a:solidFill>
                <a:latin typeface="Arial" panose="020B0604020202020204" pitchFamily="34" charset="0"/>
                <a:cs typeface="Arial" panose="020B0604020202020204" pitchFamily="34" charset="0"/>
              </a:rPr>
              <a:t>2.1. </a:t>
            </a:r>
            <a:r>
              <a:rPr lang="en-US" sz="2100" dirty="0" err="1" smtClean="0">
                <a:solidFill>
                  <a:srgbClr val="FF0000"/>
                </a:solidFill>
                <a:latin typeface="Arial" panose="020B0604020202020204" pitchFamily="34" charset="0"/>
                <a:cs typeface="Arial" panose="020B0604020202020204" pitchFamily="34" charset="0"/>
              </a:rPr>
              <a:t>Chống</a:t>
            </a:r>
            <a:r>
              <a:rPr lang="en-US" sz="2100" dirty="0" smtClean="0">
                <a:solidFill>
                  <a:srgbClr val="FF0000"/>
                </a:solidFill>
                <a:latin typeface="Arial" panose="020B0604020202020204" pitchFamily="34" charset="0"/>
                <a:cs typeface="Arial" panose="020B0604020202020204" pitchFamily="34" charset="0"/>
              </a:rPr>
              <a:t> </a:t>
            </a:r>
            <a:r>
              <a:rPr lang="en-US" sz="2100" dirty="0" err="1" smtClean="0">
                <a:solidFill>
                  <a:srgbClr val="FF0000"/>
                </a:solidFill>
                <a:latin typeface="Arial" panose="020B0604020202020204" pitchFamily="34" charset="0"/>
                <a:cs typeface="Arial" panose="020B0604020202020204" pitchFamily="34" charset="0"/>
              </a:rPr>
              <a:t>chỉ</a:t>
            </a:r>
            <a:r>
              <a:rPr lang="en-US" sz="2100" dirty="0" smtClean="0">
                <a:solidFill>
                  <a:srgbClr val="FF0000"/>
                </a:solidFill>
                <a:latin typeface="Arial" panose="020B0604020202020204" pitchFamily="34" charset="0"/>
                <a:cs typeface="Arial" panose="020B0604020202020204" pitchFamily="34" charset="0"/>
              </a:rPr>
              <a:t> </a:t>
            </a:r>
            <a:r>
              <a:rPr lang="en-US" sz="2100" dirty="0" err="1" smtClean="0">
                <a:solidFill>
                  <a:srgbClr val="FF0000"/>
                </a:solidFill>
                <a:latin typeface="Arial" panose="020B0604020202020204" pitchFamily="34" charset="0"/>
                <a:cs typeface="Arial" panose="020B0604020202020204" pitchFamily="34" charset="0"/>
              </a:rPr>
              <a:t>định</a:t>
            </a:r>
            <a:r>
              <a:rPr lang="en-US" sz="2100" dirty="0" smtClean="0">
                <a:solidFill>
                  <a:srgbClr val="FF0000"/>
                </a:solidFill>
                <a:latin typeface="Arial" panose="020B0604020202020204" pitchFamily="34" charset="0"/>
                <a:cs typeface="Arial" panose="020B0604020202020204" pitchFamily="34" charset="0"/>
              </a:rPr>
              <a:t>: </a:t>
            </a:r>
          </a:p>
          <a:p>
            <a:pPr marL="0" lvl="1" indent="63500" algn="l">
              <a:tabLst>
                <a:tab pos="798513" algn="l"/>
              </a:tabLst>
            </a:pPr>
            <a:r>
              <a:rPr lang="en-US" sz="2100" dirty="0" smtClean="0">
                <a:solidFill>
                  <a:srgbClr val="FF0000"/>
                </a:solidFill>
                <a:latin typeface="Arial" panose="020B0604020202020204" pitchFamily="34" charset="0"/>
                <a:cs typeface="Arial" panose="020B0604020202020204" pitchFamily="34" charset="0"/>
              </a:rPr>
              <a:t>	</a:t>
            </a:r>
            <a:r>
              <a:rPr lang="en-US" sz="2100" dirty="0" smtClean="0">
                <a:solidFill>
                  <a:srgbClr val="0000FF"/>
                </a:solidFill>
                <a:latin typeface="Arial" panose="020B0604020202020204" pitchFamily="34" charset="0"/>
                <a:cs typeface="Arial" panose="020B0604020202020204" pitchFamily="34" charset="0"/>
              </a:rPr>
              <a:t>Hen </a:t>
            </a:r>
            <a:r>
              <a:rPr lang="en-US" sz="2100" dirty="0" err="1" smtClean="0">
                <a:solidFill>
                  <a:srgbClr val="0000FF"/>
                </a:solidFill>
                <a:latin typeface="Arial" panose="020B0604020202020204" pitchFamily="34" charset="0"/>
                <a:cs typeface="Arial" panose="020B0604020202020204" pitchFamily="34" charset="0"/>
              </a:rPr>
              <a:t>phế</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quản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hôn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mê</a:t>
            </a:r>
            <a:r>
              <a:rPr lang="en-US" sz="2100" dirty="0" smtClean="0">
                <a:solidFill>
                  <a:srgbClr val="0000FF"/>
                </a:solidFill>
                <a:latin typeface="Arial" panose="020B0604020202020204" pitchFamily="34" charset="0"/>
                <a:cs typeface="Arial" panose="020B0604020202020204" pitchFamily="34" charset="0"/>
              </a:rPr>
              <a:t>.</a:t>
            </a:r>
          </a:p>
          <a:p>
            <a:pPr marL="0" lvl="1" indent="63500" algn="l"/>
            <a:r>
              <a:rPr lang="en-US" sz="2100" dirty="0" smtClean="0">
                <a:solidFill>
                  <a:srgbClr val="FF0000"/>
                </a:solidFill>
                <a:cs typeface="Arial" panose="020B0604020202020204" pitchFamily="34" charset="0"/>
              </a:rPr>
              <a:t>2.3. </a:t>
            </a:r>
            <a:r>
              <a:rPr lang="en-US" sz="2100" dirty="0" err="1" smtClean="0">
                <a:solidFill>
                  <a:srgbClr val="FF0000"/>
                </a:solidFill>
                <a:cs typeface="Arial" panose="020B0604020202020204" pitchFamily="34" charset="0"/>
              </a:rPr>
              <a:t>Tiến</a:t>
            </a:r>
            <a:r>
              <a:rPr lang="en-US" sz="2100" dirty="0" smtClean="0">
                <a:solidFill>
                  <a:srgbClr val="FF0000"/>
                </a:solidFill>
                <a:cs typeface="Arial" panose="020B0604020202020204" pitchFamily="34" charset="0"/>
              </a:rPr>
              <a:t> </a:t>
            </a:r>
            <a:r>
              <a:rPr lang="en-US" sz="2100" dirty="0" err="1" smtClean="0">
                <a:solidFill>
                  <a:srgbClr val="FF0000"/>
                </a:solidFill>
                <a:cs typeface="Arial" panose="020B0604020202020204" pitchFamily="34" charset="0"/>
              </a:rPr>
              <a:t>hành</a:t>
            </a:r>
            <a:r>
              <a:rPr lang="en-US" sz="2100" dirty="0" smtClean="0">
                <a:solidFill>
                  <a:srgbClr val="FF0000"/>
                </a:solidFill>
                <a:cs typeface="Arial" panose="020B0604020202020204" pitchFamily="34" charset="0"/>
              </a:rPr>
              <a:t>: </a:t>
            </a:r>
          </a:p>
          <a:p>
            <a:pPr marL="0" lvl="1" indent="63500" algn="l"/>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Đặt</a:t>
            </a:r>
            <a:r>
              <a:rPr lang="en-US" sz="2100" dirty="0" smtClean="0">
                <a:solidFill>
                  <a:srgbClr val="0000FF"/>
                </a:solidFill>
                <a:latin typeface="Arial" panose="020B0604020202020204" pitchFamily="34" charset="0"/>
                <a:cs typeface="Arial" panose="020B0604020202020204" pitchFamily="34" charset="0"/>
              </a:rPr>
              <a:t> NB </a:t>
            </a:r>
            <a:r>
              <a:rPr lang="en-US" sz="2100" dirty="0" err="1" smtClean="0">
                <a:solidFill>
                  <a:srgbClr val="0000FF"/>
                </a:solidFill>
                <a:latin typeface="Arial" panose="020B0604020202020204" pitchFamily="34" charset="0"/>
                <a:cs typeface="Arial" panose="020B0604020202020204" pitchFamily="34" charset="0"/>
              </a:rPr>
              <a:t>nằm</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đầu</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không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gối</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nâng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cao</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phía</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chân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giường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hoặc</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kê</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cao</a:t>
            </a:r>
            <a:r>
              <a:rPr lang="en-US" sz="2100" dirty="0" smtClean="0">
                <a:solidFill>
                  <a:srgbClr val="0000FF"/>
                </a:solidFill>
                <a:latin typeface="Arial" panose="020B0604020202020204" pitchFamily="34" charset="0"/>
                <a:cs typeface="Arial" panose="020B0604020202020204" pitchFamily="34" charset="0"/>
              </a:rPr>
              <a:t> 2 </a:t>
            </a:r>
            <a:r>
              <a:rPr lang="en-US" sz="2100" dirty="0" err="1" smtClean="0">
                <a:solidFill>
                  <a:srgbClr val="0000FF"/>
                </a:solidFill>
                <a:latin typeface="Arial" panose="020B0604020202020204" pitchFamily="34" charset="0"/>
                <a:cs typeface="Arial" panose="020B0604020202020204" pitchFamily="34" charset="0"/>
              </a:rPr>
              <a:t>cẳng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chân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bằng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gối</a:t>
            </a:r>
            <a:r>
              <a:rPr lang="en-US" sz="2100" dirty="0" smtClean="0">
                <a:solidFill>
                  <a:srgbClr val="0000FF"/>
                </a:solidFill>
                <a:latin typeface="Arial" panose="020B0604020202020204" pitchFamily="34" charset="0"/>
                <a:cs typeface="Arial" panose="020B0604020202020204" pitchFamily="34" charset="0"/>
              </a:rPr>
              <a:t>.</a:t>
            </a:r>
            <a:r>
              <a:rPr lang="en-US" sz="2200" dirty="0"/>
              <a:t/>
            </a:r>
            <a:br>
              <a:rPr lang="en-US" sz="2200" dirty="0"/>
            </a:br>
            <a:endParaRPr lang="en-US" altLang="en-US" sz="2200" b="1" dirty="0">
              <a:solidFill>
                <a:srgbClr val="0000FF"/>
              </a:solidFill>
            </a:endParaRPr>
          </a:p>
          <a:p>
            <a:pPr algn="l">
              <a:lnSpc>
                <a:spcPct val="114000"/>
              </a:lnSpc>
              <a:spcBef>
                <a:spcPts val="0"/>
              </a:spcBef>
              <a:tabLst>
                <a:tab pos="228600" algn="l"/>
              </a:tabLst>
            </a:pPr>
            <a:endParaRPr lang="en-US" sz="2000" b="1" dirty="0">
              <a:solidFill>
                <a:srgbClr val="0000FF"/>
              </a:solidFill>
              <a:cs typeface="Arial" pitchFamily="34" charset="0"/>
            </a:endParaRPr>
          </a:p>
        </p:txBody>
      </p:sp>
      <p:pic>
        <p:nvPicPr>
          <p:cNvPr id="2050" name="Picture 2" descr="images">
            <a:extLst>
              <a:ext uri="{FF2B5EF4-FFF2-40B4-BE49-F238E27FC236}">
                <a16:creationId xmlns="" xmlns:a16="http://schemas.microsoft.com/office/drawing/2014/main" id="{B5B157F8-ADD9-4618-9588-F6051D4B3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93"/>
          <a:stretch>
            <a:fillRect/>
          </a:stretch>
        </p:blipFill>
        <p:spPr bwMode="auto">
          <a:xfrm>
            <a:off x="5029200" y="687388"/>
            <a:ext cx="39592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 xmlns:a16="http://schemas.microsoft.com/office/drawing/2014/main" id="{EA10E14A-EBF3-4C66-B524-BBDACFC09E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173"/>
          <a:stretch/>
        </p:blipFill>
        <p:spPr bwMode="auto">
          <a:xfrm>
            <a:off x="5603241" y="2993850"/>
            <a:ext cx="2895600" cy="18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8" name="Picture 3" descr="D:\ảnh\LOGO bachmai.jpg"/>
          <p:cNvPicPr>
            <a:picLocks noChangeAspect="1" noChangeArrowheads="1"/>
          </p:cNvPicPr>
          <p:nvPr/>
        </p:nvPicPr>
        <p:blipFill>
          <a:blip r:embed="rId5" cstate="print"/>
          <a:srcRect/>
          <a:stretch>
            <a:fillRect/>
          </a:stretch>
        </p:blipFill>
        <p:spPr bwMode="auto">
          <a:xfrm>
            <a:off x="0" y="42332"/>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C:\Users\VN-Pro\Desktop\Quy chuan Logo Cao Dang y Bach Mai_nho.jpg"/>
          <p:cNvPicPr>
            <a:picLocks noChangeAspect="1" noChangeArrowheads="1"/>
          </p:cNvPicPr>
          <p:nvPr/>
        </p:nvPicPr>
        <p:blipFill>
          <a:blip r:embed="rId6" cstate="print"/>
          <a:srcRect/>
          <a:stretch>
            <a:fillRect/>
          </a:stretch>
        </p:blipFill>
        <p:spPr bwMode="auto">
          <a:xfrm>
            <a:off x="8426803" y="2751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6554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itchFamily="34" charset="0"/>
                <a:ea typeface="Tahoma" pitchFamily="34" charset="0"/>
                <a:cs typeface="Arial" pitchFamily="34" charset="0"/>
              </a:rPr>
              <a:t>CÂU HỎI 5</a:t>
            </a:r>
            <a:endParaRPr lang="en-US" sz="3600" b="1" dirty="0">
              <a:solidFill>
                <a:schemeClr val="bg1"/>
              </a:solidFill>
              <a:latin typeface="Arial" pitchFamily="34" charset="0"/>
              <a:ea typeface="Tahoma" pitchFamily="34" charset="0"/>
              <a:cs typeface="Arial" pitchFamily="34" charset="0"/>
            </a:endParaRPr>
          </a:p>
        </p:txBody>
      </p:sp>
      <p:sp>
        <p:nvSpPr>
          <p:cNvPr id="5" name="Subtitle 2"/>
          <p:cNvSpPr txBox="1">
            <a:spLocks noGrp="1"/>
          </p:cNvSpPr>
          <p:nvPr>
            <p:ph idx="1"/>
          </p:nvPr>
        </p:nvSpPr>
        <p:spPr>
          <a:xfrm>
            <a:off x="419100" y="1428750"/>
            <a:ext cx="8229600" cy="3394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tư</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nửa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nằm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nửa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ngồi</a:t>
            </a:r>
            <a:r>
              <a:rPr lang="en-US" b="1" dirty="0" smtClean="0">
                <a:solidFill>
                  <a:srgbClr val="000099"/>
                </a:solidFill>
                <a:latin typeface="Arial" pitchFamily="34" charset="0"/>
                <a:cs typeface="Arial" pitchFamily="34" charset="0"/>
              </a:rPr>
              <a:t>?</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9690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4749104"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rgbClr val="0000FF"/>
                </a:solidFill>
                <a:latin typeface="Arial" panose="020B0604020202020204" pitchFamily="34" charset="0"/>
                <a:cs typeface="Arial" panose="020B0604020202020204" pitchFamily="34" charset="0"/>
              </a:rPr>
              <a:t>4.</a:t>
            </a:r>
            <a:r>
              <a:rPr lang="vi-VN" sz="2000" b="1" dirty="0">
                <a:solidFill>
                  <a:srgbClr val="0000FF"/>
                </a:solidFill>
                <a:cs typeface="Arial" panose="020B0604020202020204" pitchFamily="34" charset="0"/>
              </a:rPr>
              <a:t> Tư thế nửa nằm nửa </a:t>
            </a:r>
            <a:r>
              <a:rPr lang="vi-VN" sz="2000" b="1" dirty="0" smtClean="0">
                <a:solidFill>
                  <a:srgbClr val="0000FF"/>
                </a:solidFill>
                <a:cs typeface="Arial" panose="020B0604020202020204" pitchFamily="34" charset="0"/>
              </a:rPr>
              <a:t>ngồi (Fowler)</a:t>
            </a:r>
            <a:endParaRPr lang="en-US" sz="2000" b="1" dirty="0">
              <a:solidFill>
                <a:srgbClr val="0000FF"/>
              </a:solidFill>
              <a:latin typeface="Arial" panose="020B0604020202020204" pitchFamily="34" charset="0"/>
              <a:cs typeface="Arial" panose="020B0604020202020204" pitchFamily="34" charset="0"/>
            </a:endParaRPr>
          </a:p>
          <a:p>
            <a:pPr algn="l"/>
            <a:r>
              <a:rPr lang="en-US" altLang="en-US" sz="2000" dirty="0" smtClean="0">
                <a:solidFill>
                  <a:srgbClr val="FF0000"/>
                </a:solidFill>
              </a:rPr>
              <a:t>4.1. </a:t>
            </a:r>
            <a:r>
              <a:rPr lang="vi-VN" altLang="en-US" sz="2000" dirty="0" smtClean="0">
                <a:solidFill>
                  <a:srgbClr val="FF0000"/>
                </a:solidFill>
              </a:rPr>
              <a:t>Chỉ </a:t>
            </a:r>
            <a:r>
              <a:rPr lang="vi-VN" altLang="en-US" sz="2000" dirty="0">
                <a:solidFill>
                  <a:srgbClr val="FF0000"/>
                </a:solidFill>
              </a:rPr>
              <a:t>định </a:t>
            </a:r>
            <a:endParaRPr lang="en-US" altLang="en-US" sz="2000" dirty="0" smtClean="0">
              <a:solidFill>
                <a:srgbClr val="FF0000"/>
              </a:solidFill>
            </a:endParaRPr>
          </a:p>
          <a:p>
            <a:pPr algn="l">
              <a:tabLst>
                <a:tab pos="173038" algn="l"/>
              </a:tabLst>
            </a:pPr>
            <a:r>
              <a:rPr lang="en-US" altLang="en-US" sz="2000" dirty="0">
                <a:solidFill>
                  <a:srgbClr val="0000FF"/>
                </a:solidFill>
              </a:rPr>
              <a:t>	</a:t>
            </a:r>
            <a:r>
              <a:rPr lang="en-US" altLang="en-US" sz="2000" dirty="0" smtClean="0">
                <a:solidFill>
                  <a:srgbClr val="0000FF"/>
                </a:solidFill>
              </a:rPr>
              <a:t>S</a:t>
            </a:r>
            <a:r>
              <a:rPr lang="vi-VN" altLang="en-US" sz="2000" dirty="0" smtClean="0">
                <a:solidFill>
                  <a:srgbClr val="0000FF"/>
                </a:solidFill>
              </a:rPr>
              <a:t>au </a:t>
            </a:r>
            <a:r>
              <a:rPr lang="vi-VN" altLang="en-US" sz="2000" dirty="0">
                <a:solidFill>
                  <a:srgbClr val="0000FF"/>
                </a:solidFill>
              </a:rPr>
              <a:t>phẫu thuật bụng, khó thở, hen phế quản, bệnh tim</a:t>
            </a:r>
            <a:r>
              <a:rPr lang="vi-VN" altLang="en-US" sz="2000" dirty="0" smtClean="0">
                <a:solidFill>
                  <a:srgbClr val="0000FF"/>
                </a:solidFill>
              </a:rPr>
              <a:t>.</a:t>
            </a:r>
            <a:endParaRPr lang="en-US" altLang="en-US" sz="2000" dirty="0" smtClean="0">
              <a:solidFill>
                <a:srgbClr val="0000FF"/>
              </a:solidFill>
            </a:endParaRPr>
          </a:p>
          <a:p>
            <a:pPr algn="l"/>
            <a:r>
              <a:rPr lang="en-US" sz="2000" dirty="0" smtClean="0">
                <a:solidFill>
                  <a:srgbClr val="FF0000"/>
                </a:solidFill>
                <a:latin typeface="Arial" panose="020B0604020202020204" pitchFamily="34" charset="0"/>
                <a:cs typeface="Arial" panose="020B0604020202020204" pitchFamily="34" charset="0"/>
              </a:rPr>
              <a:t>4.2. </a:t>
            </a:r>
            <a:r>
              <a:rPr lang="en-US" sz="2000" dirty="0" err="1" smtClean="0">
                <a:solidFill>
                  <a:srgbClr val="FF0000"/>
                </a:solidFill>
                <a:latin typeface="Arial" panose="020B0604020202020204" pitchFamily="34" charset="0"/>
                <a:cs typeface="Arial" panose="020B0604020202020204" pitchFamily="34" charset="0"/>
              </a:rPr>
              <a:t>Chống</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chỉ</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định</a:t>
            </a:r>
            <a:r>
              <a:rPr lang="en-US" sz="2000" dirty="0" smtClean="0">
                <a:solidFill>
                  <a:srgbClr val="FF0000"/>
                </a:solidFill>
                <a:latin typeface="Arial" panose="020B0604020202020204" pitchFamily="34" charset="0"/>
                <a:cs typeface="Arial" panose="020B0604020202020204" pitchFamily="34" charset="0"/>
              </a:rPr>
              <a:t>: </a:t>
            </a:r>
          </a:p>
          <a:p>
            <a:pPr algn="l"/>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Rối</a:t>
            </a:r>
            <a:r>
              <a:rPr lang="en-US" sz="2000" dirty="0" smtClean="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loạn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cảm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nuốt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hôn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mê</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sau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gây</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mê</a:t>
            </a:r>
            <a:endParaRPr lang="en-US" sz="2000" dirty="0">
              <a:solidFill>
                <a:srgbClr val="0000FF"/>
              </a:solidFill>
              <a:latin typeface="Arial" panose="020B0604020202020204" pitchFamily="34" charset="0"/>
              <a:cs typeface="Arial" panose="020B0604020202020204" pitchFamily="34" charset="0"/>
            </a:endParaRPr>
          </a:p>
          <a:p>
            <a:pPr algn="l"/>
            <a:r>
              <a:rPr lang="en-US" sz="2000" dirty="0" smtClean="0">
                <a:solidFill>
                  <a:srgbClr val="FF0000"/>
                </a:solidFill>
                <a:latin typeface="Arial" panose="020B0604020202020204" pitchFamily="34" charset="0"/>
                <a:cs typeface="Arial" panose="020B0604020202020204" pitchFamily="34" charset="0"/>
              </a:rPr>
              <a:t>4.3. </a:t>
            </a:r>
            <a:r>
              <a:rPr lang="en-US" sz="2000" dirty="0" err="1" smtClean="0">
                <a:solidFill>
                  <a:srgbClr val="FF0000"/>
                </a:solidFill>
                <a:latin typeface="Arial" panose="020B0604020202020204" pitchFamily="34" charset="0"/>
                <a:cs typeface="Arial" panose="020B0604020202020204" pitchFamily="34" charset="0"/>
              </a:rPr>
              <a:t>Tiến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hành</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t/>
            </a:r>
            <a:br>
              <a:rPr lang="en-US" sz="2000" dirty="0" smtClean="0"/>
            </a:br>
            <a:r>
              <a:rPr lang="en-US" sz="1600" dirty="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Nâng</a:t>
            </a:r>
            <a:r>
              <a:rPr lang="en-US" sz="1600" dirty="0" smtClean="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cao</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phía</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đầu</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giường</a:t>
            </a:r>
            <a:r>
              <a:rPr lang="en-US" sz="1600" dirty="0">
                <a:solidFill>
                  <a:srgbClr val="0000FF"/>
                </a:solidFill>
                <a:latin typeface="Arial" panose="020B0604020202020204" pitchFamily="34" charset="0"/>
                <a:cs typeface="Arial" panose="020B0604020202020204" pitchFamily="34" charset="0"/>
              </a:rPr>
              <a:t> 40 – </a:t>
            </a:r>
            <a:r>
              <a:rPr lang="en-US" sz="1600" dirty="0" smtClean="0">
                <a:solidFill>
                  <a:srgbClr val="0000FF"/>
                </a:solidFill>
                <a:latin typeface="Arial" panose="020B0604020202020204" pitchFamily="34" charset="0"/>
                <a:cs typeface="Arial" panose="020B0604020202020204" pitchFamily="34" charset="0"/>
              </a:rPr>
              <a:t>45</a:t>
            </a:r>
            <a:r>
              <a:rPr lang="en-US" sz="1600" baseline="30000" dirty="0" smtClean="0">
                <a:solidFill>
                  <a:srgbClr val="0000FF"/>
                </a:solidFill>
                <a:latin typeface="Arial" panose="020B0604020202020204" pitchFamily="34" charset="0"/>
                <a:cs typeface="Arial" panose="020B0604020202020204" pitchFamily="34" charset="0"/>
              </a:rPr>
              <a:t>0</a:t>
            </a:r>
            <a:r>
              <a:rPr lang="en-US" sz="1600" dirty="0" smtClean="0">
                <a:solidFill>
                  <a:srgbClr val="0000FF"/>
                </a:solidFill>
                <a:latin typeface="Arial" panose="020B0604020202020204" pitchFamily="34" charset="0"/>
                <a:cs typeface="Arial" panose="020B0604020202020204" pitchFamily="34" charset="0"/>
              </a:rPr>
              <a:t>, </a:t>
            </a:r>
          </a:p>
          <a:p>
            <a:pPr algn="l"/>
            <a:r>
              <a:rPr lang="en-US" sz="1600" dirty="0" smtClean="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Đặt</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gối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cứng</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cuối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giường</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để</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người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bệnh</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tỳ</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gan</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bàn</a:t>
            </a:r>
            <a:r>
              <a:rPr lang="en-US" sz="1600" dirty="0">
                <a:solidFill>
                  <a:srgbClr val="0000FF"/>
                </a:solidFill>
                <a:latin typeface="Arial" panose="020B0604020202020204" pitchFamily="34" charset="0"/>
                <a:cs typeface="Arial" panose="020B0604020202020204" pitchFamily="34" charset="0"/>
              </a:rPr>
              <a:t> </a:t>
            </a:r>
            <a:r>
              <a:rPr lang="en-US" sz="1600" dirty="0" err="1" smtClean="0">
                <a:solidFill>
                  <a:srgbClr val="0000FF"/>
                </a:solidFill>
                <a:latin typeface="Arial" panose="020B0604020202020204" pitchFamily="34" charset="0"/>
                <a:cs typeface="Arial" panose="020B0604020202020204" pitchFamily="34" charset="0"/>
              </a:rPr>
              <a:t>chân</a:t>
            </a:r>
            <a:r>
              <a:rPr lang="vi-VN" sz="1600" dirty="0">
                <a:solidFill>
                  <a:srgbClr val="0000FF"/>
                </a:solidFill>
                <a:latin typeface="Arial" panose="020B0604020202020204" pitchFamily="34" charset="0"/>
                <a:cs typeface="Arial" panose="020B0604020202020204" pitchFamily="34" charset="0"/>
              </a:rPr>
              <a:t> </a:t>
            </a:r>
            <a:r>
              <a:rPr lang="vi-VN" sz="1600" dirty="0" smtClean="0">
                <a:solidFill>
                  <a:srgbClr val="0000FF"/>
                </a:solidFill>
                <a:latin typeface="Arial" panose="020B0604020202020204" pitchFamily="34" charset="0"/>
                <a:cs typeface="Arial" panose="020B0604020202020204" pitchFamily="34" charset="0"/>
              </a:rPr>
              <a:t>để tránh bị trượt.</a:t>
            </a:r>
            <a:endParaRPr lang="en-US" sz="1600" dirty="0" smtClean="0">
              <a:solidFill>
                <a:srgbClr val="0000FF"/>
              </a:solidFill>
              <a:latin typeface="Arial" panose="020B0604020202020204" pitchFamily="34" charset="0"/>
              <a:cs typeface="Arial" panose="020B0604020202020204" pitchFamily="34" charset="0"/>
            </a:endParaRPr>
          </a:p>
          <a:p>
            <a:pPr algn="l"/>
            <a:r>
              <a:rPr lang="en-US" sz="1600" dirty="0" smtClean="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Lót</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vòng</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đệm</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chống</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loét</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dưới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mông</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khi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người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bệnh</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cần</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giữ</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tư</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thế</a:t>
            </a:r>
            <a:r>
              <a:rPr lang="en-US" sz="1600" dirty="0">
                <a:solidFill>
                  <a:srgbClr val="0000FF"/>
                </a:solidFill>
                <a:latin typeface="Arial" panose="020B0604020202020204" pitchFamily="34" charset="0"/>
                <a:cs typeface="Arial" panose="020B0604020202020204" pitchFamily="34" charset="0"/>
              </a:rPr>
              <a:t> Fowler </a:t>
            </a:r>
            <a:r>
              <a:rPr lang="en-US" sz="1600" dirty="0" err="1">
                <a:solidFill>
                  <a:srgbClr val="0000FF"/>
                </a:solidFill>
                <a:latin typeface="Arial" panose="020B0604020202020204" pitchFamily="34" charset="0"/>
                <a:cs typeface="Arial" panose="020B0604020202020204" pitchFamily="34" charset="0"/>
              </a:rPr>
              <a:t>dài</a:t>
            </a:r>
            <a:r>
              <a:rPr lang="en-US" sz="1600" dirty="0">
                <a:solidFill>
                  <a:srgbClr val="0000FF"/>
                </a:solidFill>
                <a:latin typeface="Arial" panose="020B0604020202020204" pitchFamily="34" charset="0"/>
                <a:cs typeface="Arial" panose="020B0604020202020204" pitchFamily="34" charset="0"/>
              </a:rPr>
              <a:t> </a:t>
            </a:r>
            <a:r>
              <a:rPr lang="en-US" sz="1600" dirty="0" err="1">
                <a:solidFill>
                  <a:srgbClr val="0000FF"/>
                </a:solidFill>
                <a:latin typeface="Arial" panose="020B0604020202020204" pitchFamily="34" charset="0"/>
                <a:cs typeface="Arial" panose="020B0604020202020204" pitchFamily="34" charset="0"/>
              </a:rPr>
              <a:t>ngày</a:t>
            </a:r>
            <a:r>
              <a:rPr lang="en-US" sz="1600" dirty="0">
                <a:solidFill>
                  <a:srgbClr val="0000FF"/>
                </a:solidFill>
                <a:latin typeface="Arial" panose="020B0604020202020204" pitchFamily="34" charset="0"/>
                <a:cs typeface="Arial" panose="020B0604020202020204" pitchFamily="34" charset="0"/>
              </a:rPr>
              <a:t>.</a:t>
            </a:r>
          </a:p>
          <a:p>
            <a:pPr algn="l"/>
            <a:endParaRPr lang="en-US" altLang="en-US" sz="2000" b="1" dirty="0" smtClean="0">
              <a:solidFill>
                <a:srgbClr val="0000FF"/>
              </a:solidFill>
            </a:endParaRPr>
          </a:p>
          <a:p>
            <a:pPr algn="l">
              <a:lnSpc>
                <a:spcPct val="114000"/>
              </a:lnSpc>
              <a:spcBef>
                <a:spcPts val="0"/>
              </a:spcBef>
              <a:tabLst>
                <a:tab pos="228600" algn="l"/>
              </a:tabLst>
            </a:pPr>
            <a:endParaRPr lang="en-US" sz="2000" b="1" dirty="0">
              <a:solidFill>
                <a:srgbClr val="0000FF"/>
              </a:solidFill>
              <a:cs typeface="Arial" pitchFamily="34" charset="0"/>
            </a:endParaRPr>
          </a:p>
        </p:txBody>
      </p:sp>
      <p:pic>
        <p:nvPicPr>
          <p:cNvPr id="3074" name="Picture 2" descr="CÁC TƯ THẾ AN TOÀN CHO BỆNH NHÂN CẤP CỨU... - Hội Ngườ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19150"/>
            <a:ext cx="342899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 xmlns:a16="http://schemas.microsoft.com/office/drawing/2014/main" id="{978E6D05-D2AA-4F50-98CB-F9C9946EC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71749"/>
            <a:ext cx="3710527"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7" name="Picture 3" descr="D:\ảnh\LOGO bachmai.jpg"/>
          <p:cNvPicPr>
            <a:picLocks noChangeAspect="1" noChangeArrowheads="1"/>
          </p:cNvPicPr>
          <p:nvPr/>
        </p:nvPicPr>
        <p:blipFill>
          <a:blip r:embed="rId5" cstate="print"/>
          <a:srcRect/>
          <a:stretch>
            <a:fillRect/>
          </a:stretch>
        </p:blipFill>
        <p:spPr bwMode="auto">
          <a:xfrm>
            <a:off x="0" y="3810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C:\Users\VN-Pro\Desktop\Quy chuan Logo Cao Dang y Bach Mai_nho.jpg"/>
          <p:cNvPicPr>
            <a:picLocks noChangeAspect="1" noChangeArrowheads="1"/>
          </p:cNvPicPr>
          <p:nvPr/>
        </p:nvPicPr>
        <p:blipFill>
          <a:blip r:embed="rId6" cstate="print"/>
          <a:srcRect/>
          <a:stretch>
            <a:fillRect/>
          </a:stretch>
        </p:blipFill>
        <p:spPr bwMode="auto">
          <a:xfrm>
            <a:off x="8438445" y="52916"/>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0642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itchFamily="34" charset="0"/>
                <a:ea typeface="Tahoma" pitchFamily="34" charset="0"/>
                <a:cs typeface="Arial" pitchFamily="34" charset="0"/>
              </a:rPr>
              <a:t>CÂU HỎI 6</a:t>
            </a:r>
            <a:endParaRPr lang="en-US" sz="3600" b="1" dirty="0">
              <a:solidFill>
                <a:schemeClr val="bg1"/>
              </a:solidFill>
              <a:latin typeface="Arial" pitchFamily="34" charset="0"/>
              <a:ea typeface="Tahoma" pitchFamily="34" charset="0"/>
              <a:cs typeface="Arial" pitchFamily="34" charset="0"/>
            </a:endParaRPr>
          </a:p>
        </p:txBody>
      </p:sp>
      <p:sp>
        <p:nvSpPr>
          <p:cNvPr id="5" name="Subtitle 2"/>
          <p:cNvSpPr txBox="1">
            <a:spLocks noGrp="1"/>
          </p:cNvSpPr>
          <p:nvPr>
            <p:ph idx="1"/>
          </p:nvPr>
        </p:nvSpPr>
        <p:spPr>
          <a:xfrm>
            <a:off x="419100" y="1428750"/>
            <a:ext cx="8229600" cy="3394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tư</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nằm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nghiêng</a:t>
            </a:r>
            <a:r>
              <a:rPr lang="en-US" b="1" dirty="0" smtClean="0">
                <a:solidFill>
                  <a:srgbClr val="000099"/>
                </a:solidFill>
                <a:latin typeface="Arial" pitchFamily="34" charset="0"/>
                <a:cs typeface="Arial" pitchFamily="34" charset="0"/>
              </a:rPr>
              <a:t>?</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3755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52399" y="685799"/>
            <a:ext cx="4997769" cy="4293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900" b="1" dirty="0">
                <a:solidFill>
                  <a:srgbClr val="0000FF"/>
                </a:solidFill>
                <a:latin typeface="Arial" panose="020B0604020202020204" pitchFamily="34" charset="0"/>
                <a:cs typeface="Arial" panose="020B0604020202020204" pitchFamily="34" charset="0"/>
              </a:rPr>
              <a:t>6. </a:t>
            </a:r>
            <a:r>
              <a:rPr lang="en-US" sz="1900" b="1" dirty="0" err="1">
                <a:solidFill>
                  <a:srgbClr val="0000FF"/>
                </a:solidFill>
                <a:latin typeface="Arial" panose="020B0604020202020204" pitchFamily="34" charset="0"/>
                <a:cs typeface="Arial" panose="020B0604020202020204" pitchFamily="34" charset="0"/>
              </a:rPr>
              <a:t>Tư</a:t>
            </a:r>
            <a:r>
              <a:rPr lang="en-US" sz="1900" b="1" dirty="0">
                <a:solidFill>
                  <a:srgbClr val="0000FF"/>
                </a:solidFill>
                <a:latin typeface="Arial" panose="020B0604020202020204" pitchFamily="34" charset="0"/>
                <a:cs typeface="Arial" panose="020B0604020202020204" pitchFamily="34" charset="0"/>
              </a:rPr>
              <a:t> </a:t>
            </a:r>
            <a:r>
              <a:rPr lang="en-US" sz="1900" b="1" dirty="0" err="1">
                <a:solidFill>
                  <a:srgbClr val="0000FF"/>
                </a:solidFill>
                <a:latin typeface="Arial" panose="020B0604020202020204" pitchFamily="34" charset="0"/>
                <a:cs typeface="Arial" panose="020B0604020202020204" pitchFamily="34" charset="0"/>
              </a:rPr>
              <a:t>thế</a:t>
            </a:r>
            <a:r>
              <a:rPr lang="en-US" sz="1900" b="1" dirty="0">
                <a:solidFill>
                  <a:srgbClr val="0000FF"/>
                </a:solidFill>
                <a:latin typeface="Arial" panose="020B0604020202020204" pitchFamily="34" charset="0"/>
                <a:cs typeface="Arial" panose="020B0604020202020204" pitchFamily="34" charset="0"/>
              </a:rPr>
              <a:t> </a:t>
            </a:r>
            <a:r>
              <a:rPr lang="en-US" sz="1900" b="1" dirty="0" err="1">
                <a:solidFill>
                  <a:srgbClr val="0000FF"/>
                </a:solidFill>
                <a:latin typeface="Arial" panose="020B0604020202020204" pitchFamily="34" charset="0"/>
                <a:cs typeface="Arial" panose="020B0604020202020204" pitchFamily="34" charset="0"/>
              </a:rPr>
              <a:t>nằm</a:t>
            </a:r>
            <a:r>
              <a:rPr lang="en-US" sz="1900" b="1" dirty="0">
                <a:solidFill>
                  <a:srgbClr val="0000FF"/>
                </a:solidFill>
                <a:latin typeface="Arial" panose="020B0604020202020204" pitchFamily="34" charset="0"/>
                <a:cs typeface="Arial" panose="020B0604020202020204" pitchFamily="34" charset="0"/>
              </a:rPr>
              <a:t> </a:t>
            </a:r>
            <a:r>
              <a:rPr lang="en-US" sz="1900" b="1" dirty="0" err="1">
                <a:solidFill>
                  <a:srgbClr val="0000FF"/>
                </a:solidFill>
                <a:latin typeface="Arial" panose="020B0604020202020204" pitchFamily="34" charset="0"/>
                <a:cs typeface="Arial" panose="020B0604020202020204" pitchFamily="34" charset="0"/>
              </a:rPr>
              <a:t>nghiêng</a:t>
            </a:r>
            <a:endParaRPr lang="en-US" sz="1900" b="1" dirty="0">
              <a:solidFill>
                <a:srgbClr val="0000FF"/>
              </a:solidFill>
              <a:latin typeface="Arial" panose="020B0604020202020204" pitchFamily="34" charset="0"/>
              <a:cs typeface="Arial" panose="020B0604020202020204" pitchFamily="34" charset="0"/>
            </a:endParaRPr>
          </a:p>
          <a:p>
            <a:pPr algn="l"/>
            <a:r>
              <a:rPr lang="en-US" sz="1900" dirty="0" smtClean="0">
                <a:solidFill>
                  <a:srgbClr val="FF0000"/>
                </a:solidFill>
                <a:latin typeface="Arial" panose="020B0604020202020204" pitchFamily="34" charset="0"/>
                <a:cs typeface="Arial" panose="020B0604020202020204" pitchFamily="34" charset="0"/>
              </a:rPr>
              <a:t>6.1. </a:t>
            </a:r>
            <a:r>
              <a:rPr lang="en-US" sz="1900" dirty="0" err="1" smtClean="0">
                <a:solidFill>
                  <a:srgbClr val="FF0000"/>
                </a:solidFill>
                <a:latin typeface="Arial" panose="020B0604020202020204" pitchFamily="34" charset="0"/>
                <a:cs typeface="Arial" panose="020B0604020202020204" pitchFamily="34" charset="0"/>
              </a:rPr>
              <a:t>Chỉ</a:t>
            </a:r>
            <a:r>
              <a:rPr lang="en-US" sz="1900" dirty="0" smtClean="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định</a:t>
            </a:r>
            <a:r>
              <a:rPr lang="en-US" sz="1900" dirty="0">
                <a:solidFill>
                  <a:srgbClr val="FF0000"/>
                </a:solidFill>
                <a:latin typeface="Arial" panose="020B0604020202020204" pitchFamily="34" charset="0"/>
                <a:cs typeface="Arial" panose="020B0604020202020204" pitchFamily="34" charset="0"/>
              </a:rPr>
              <a:t> </a:t>
            </a:r>
          </a:p>
          <a:p>
            <a:pPr algn="l">
              <a:tabLst>
                <a:tab pos="173038" algn="l"/>
              </a:tabLst>
            </a:pPr>
            <a:r>
              <a:rPr lang="en-US" sz="1900" dirty="0" smtClean="0">
                <a:solidFill>
                  <a:srgbClr val="0000FF"/>
                </a:solidFill>
                <a:latin typeface="Arial" panose="020B0604020202020204" pitchFamily="34" charset="0"/>
                <a:cs typeface="Arial" panose="020B0604020202020204" pitchFamily="34" charset="0"/>
              </a:rPr>
              <a:t>	V</a:t>
            </a:r>
            <a:r>
              <a:rPr lang="vi-VN" sz="1900" dirty="0" smtClean="0">
                <a:solidFill>
                  <a:srgbClr val="0000FF"/>
                </a:solidFill>
                <a:latin typeface="Arial" panose="020B0604020202020204" pitchFamily="34" charset="0"/>
                <a:cs typeface="Arial" panose="020B0604020202020204" pitchFamily="34" charset="0"/>
              </a:rPr>
              <a:t>iêm </a:t>
            </a:r>
            <a:r>
              <a:rPr lang="vi-VN" sz="1900" dirty="0">
                <a:solidFill>
                  <a:srgbClr val="0000FF"/>
                </a:solidFill>
                <a:latin typeface="Arial" panose="020B0604020202020204" pitchFamily="34" charset="0"/>
                <a:cs typeface="Arial" panose="020B0604020202020204" pitchFamily="34" charset="0"/>
              </a:rPr>
              <a:t>màng phổi, mổ thận, mổ đại tràng, nghỉ </a:t>
            </a:r>
            <a:r>
              <a:rPr lang="vi-VN" sz="1900" dirty="0" smtClean="0">
                <a:solidFill>
                  <a:srgbClr val="0000FF"/>
                </a:solidFill>
                <a:latin typeface="Arial" panose="020B0604020202020204" pitchFamily="34" charset="0"/>
                <a:cs typeface="Arial" panose="020B0604020202020204" pitchFamily="34" charset="0"/>
              </a:rPr>
              <a:t>ngơi</a:t>
            </a:r>
            <a:endParaRPr lang="en-US" sz="1900" dirty="0" smtClean="0">
              <a:solidFill>
                <a:srgbClr val="0000FF"/>
              </a:solidFill>
              <a:latin typeface="Arial" panose="020B0604020202020204" pitchFamily="34" charset="0"/>
              <a:cs typeface="Arial" panose="020B0604020202020204" pitchFamily="34" charset="0"/>
            </a:endParaRPr>
          </a:p>
          <a:p>
            <a:pPr algn="l"/>
            <a:r>
              <a:rPr lang="en-US" sz="1900" dirty="0" smtClean="0">
                <a:solidFill>
                  <a:srgbClr val="FF0000"/>
                </a:solidFill>
                <a:latin typeface="Arial" panose="020B0604020202020204" pitchFamily="34" charset="0"/>
                <a:cs typeface="Arial" panose="020B0604020202020204" pitchFamily="34" charset="0"/>
              </a:rPr>
              <a:t>6.2. </a:t>
            </a:r>
            <a:r>
              <a:rPr lang="en-US" sz="1900" dirty="0" err="1" smtClean="0">
                <a:solidFill>
                  <a:srgbClr val="FF0000"/>
                </a:solidFill>
                <a:latin typeface="Arial" panose="020B0604020202020204" pitchFamily="34" charset="0"/>
                <a:cs typeface="Arial" panose="020B0604020202020204" pitchFamily="34" charset="0"/>
              </a:rPr>
              <a:t>Chống</a:t>
            </a:r>
            <a:r>
              <a:rPr lang="en-US" sz="1900" dirty="0" smtClean="0">
                <a:solidFill>
                  <a:srgbClr val="FF0000"/>
                </a:solidFill>
                <a:latin typeface="Arial" panose="020B0604020202020204" pitchFamily="34" charset="0"/>
                <a:cs typeface="Arial" panose="020B0604020202020204" pitchFamily="34" charset="0"/>
              </a:rPr>
              <a:t> </a:t>
            </a:r>
            <a:r>
              <a:rPr lang="en-US" sz="1900" dirty="0" err="1" smtClean="0">
                <a:solidFill>
                  <a:srgbClr val="FF0000"/>
                </a:solidFill>
                <a:latin typeface="Arial" panose="020B0604020202020204" pitchFamily="34" charset="0"/>
                <a:cs typeface="Arial" panose="020B0604020202020204" pitchFamily="34" charset="0"/>
              </a:rPr>
              <a:t>chỉ</a:t>
            </a:r>
            <a:r>
              <a:rPr lang="en-US" sz="1900" dirty="0" smtClean="0">
                <a:solidFill>
                  <a:srgbClr val="FF0000"/>
                </a:solidFill>
                <a:latin typeface="Arial" panose="020B0604020202020204" pitchFamily="34" charset="0"/>
                <a:cs typeface="Arial" panose="020B0604020202020204" pitchFamily="34" charset="0"/>
              </a:rPr>
              <a:t> </a:t>
            </a:r>
            <a:r>
              <a:rPr lang="en-US" sz="1900" dirty="0" err="1" smtClean="0">
                <a:solidFill>
                  <a:srgbClr val="FF0000"/>
                </a:solidFill>
                <a:latin typeface="Arial" panose="020B0604020202020204" pitchFamily="34" charset="0"/>
                <a:cs typeface="Arial" panose="020B0604020202020204" pitchFamily="34" charset="0"/>
              </a:rPr>
              <a:t>định</a:t>
            </a:r>
            <a:endParaRPr lang="en-US" sz="1900" dirty="0" smtClean="0">
              <a:solidFill>
                <a:srgbClr val="FF0000"/>
              </a:solidFill>
              <a:latin typeface="Arial" panose="020B0604020202020204" pitchFamily="34" charset="0"/>
              <a:cs typeface="Arial" panose="020B0604020202020204" pitchFamily="34" charset="0"/>
            </a:endParaRPr>
          </a:p>
          <a:p>
            <a:pPr algn="l" defTabSz="463550"/>
            <a:r>
              <a:rPr lang="en-US" sz="1900" dirty="0" smtClean="0">
                <a:solidFill>
                  <a:srgbClr val="0000FF"/>
                </a:solidFill>
                <a:latin typeface="Arial" panose="020B0604020202020204" pitchFamily="34" charset="0"/>
                <a:cs typeface="Arial" panose="020B0604020202020204" pitchFamily="34" charset="0"/>
              </a:rPr>
              <a:t>N</a:t>
            </a:r>
            <a:r>
              <a:rPr lang="vi-VN" sz="1900" dirty="0" smtClean="0">
                <a:solidFill>
                  <a:srgbClr val="0000FF"/>
                </a:solidFill>
                <a:latin typeface="Arial" panose="020B0604020202020204" pitchFamily="34" charset="0"/>
                <a:cs typeface="Arial" panose="020B0604020202020204" pitchFamily="34" charset="0"/>
              </a:rPr>
              <a:t>gười </a:t>
            </a:r>
            <a:r>
              <a:rPr lang="vi-VN" sz="1900" dirty="0">
                <a:solidFill>
                  <a:srgbClr val="0000FF"/>
                </a:solidFill>
                <a:latin typeface="Arial" panose="020B0604020202020204" pitchFamily="34" charset="0"/>
                <a:cs typeface="Arial" panose="020B0604020202020204" pitchFamily="34" charset="0"/>
              </a:rPr>
              <a:t>bệnh có sốc, bệnh cột sống, suy hô hấp.</a:t>
            </a:r>
            <a:r>
              <a:rPr lang="en-US" sz="1900" dirty="0" smtClean="0">
                <a:solidFill>
                  <a:srgbClr val="0000FF"/>
                </a:solidFill>
                <a:latin typeface="Arial" panose="020B0604020202020204" pitchFamily="34" charset="0"/>
                <a:cs typeface="Arial" panose="020B0604020202020204" pitchFamily="34" charset="0"/>
              </a:rPr>
              <a:t/>
            </a:r>
            <a:br>
              <a:rPr lang="en-US" sz="1900" dirty="0" smtClean="0">
                <a:solidFill>
                  <a:srgbClr val="0000FF"/>
                </a:solidFill>
                <a:latin typeface="Arial" panose="020B0604020202020204" pitchFamily="34" charset="0"/>
                <a:cs typeface="Arial" panose="020B0604020202020204" pitchFamily="34" charset="0"/>
              </a:rPr>
            </a:br>
            <a:r>
              <a:rPr lang="en-US" sz="1900" dirty="0" smtClean="0">
                <a:solidFill>
                  <a:srgbClr val="FF0000"/>
                </a:solidFill>
                <a:latin typeface="Arial" panose="020B0604020202020204" pitchFamily="34" charset="0"/>
                <a:cs typeface="Arial" panose="020B0604020202020204" pitchFamily="34" charset="0"/>
              </a:rPr>
              <a:t>6.3. </a:t>
            </a:r>
            <a:r>
              <a:rPr lang="en-US" sz="1900" dirty="0" err="1" smtClean="0">
                <a:solidFill>
                  <a:srgbClr val="FF0000"/>
                </a:solidFill>
                <a:latin typeface="Arial" panose="020B0604020202020204" pitchFamily="34" charset="0"/>
                <a:cs typeface="Arial" panose="020B0604020202020204" pitchFamily="34" charset="0"/>
              </a:rPr>
              <a:t>Tiến</a:t>
            </a:r>
            <a:r>
              <a:rPr lang="en-US" sz="1900" dirty="0" smtClean="0">
                <a:solidFill>
                  <a:srgbClr val="FF0000"/>
                </a:solidFill>
                <a:latin typeface="Arial" panose="020B0604020202020204" pitchFamily="34" charset="0"/>
                <a:cs typeface="Arial" panose="020B0604020202020204" pitchFamily="34" charset="0"/>
              </a:rPr>
              <a:t> </a:t>
            </a:r>
            <a:r>
              <a:rPr lang="en-US" sz="1900" dirty="0" err="1" smtClean="0">
                <a:solidFill>
                  <a:srgbClr val="FF0000"/>
                </a:solidFill>
                <a:latin typeface="Arial" panose="020B0604020202020204" pitchFamily="34" charset="0"/>
                <a:cs typeface="Arial" panose="020B0604020202020204" pitchFamily="34" charset="0"/>
              </a:rPr>
              <a:t>hành</a:t>
            </a:r>
            <a:r>
              <a:rPr lang="en-US" sz="1900" dirty="0" smtClean="0">
                <a:solidFill>
                  <a:srgbClr val="FF0000"/>
                </a:solidFill>
                <a:latin typeface="Arial" panose="020B0604020202020204" pitchFamily="34" charset="0"/>
                <a:cs typeface="Arial" panose="020B0604020202020204" pitchFamily="34" charset="0"/>
              </a:rPr>
              <a:t>:</a:t>
            </a:r>
            <a:r>
              <a:rPr lang="en-US" sz="1900" dirty="0" smtClean="0">
                <a:solidFill>
                  <a:srgbClr val="0000FF"/>
                </a:solidFill>
                <a:latin typeface="Arial" panose="020B0604020202020204" pitchFamily="34" charset="0"/>
                <a:cs typeface="Arial" panose="020B0604020202020204" pitchFamily="34" charset="0"/>
              </a:rPr>
              <a:t/>
            </a:r>
            <a:br>
              <a:rPr lang="en-US" sz="1900" dirty="0" smtClean="0">
                <a:solidFill>
                  <a:srgbClr val="0000FF"/>
                </a:solidFill>
                <a:latin typeface="Arial" panose="020B0604020202020204" pitchFamily="34" charset="0"/>
                <a:cs typeface="Arial" panose="020B0604020202020204" pitchFamily="34" charset="0"/>
              </a:rPr>
            </a:br>
            <a:r>
              <a:rPr lang="en-US" sz="1900" dirty="0" smtClean="0">
                <a:solidFill>
                  <a:srgbClr val="0000FF"/>
                </a:solidFill>
                <a:latin typeface="Arial" panose="020B0604020202020204" pitchFamily="34" charset="0"/>
                <a:cs typeface="Arial" panose="020B0604020202020204" pitchFamily="34" charset="0"/>
              </a:rPr>
              <a:t> NB </a:t>
            </a:r>
            <a:r>
              <a:rPr lang="vi-VN" sz="1900" dirty="0" smtClean="0">
                <a:solidFill>
                  <a:srgbClr val="0000FF"/>
                </a:solidFill>
                <a:latin typeface="Arial" panose="020B0604020202020204" pitchFamily="34" charset="0"/>
                <a:cs typeface="Arial" panose="020B0604020202020204" pitchFamily="34" charset="0"/>
              </a:rPr>
              <a:t>nằm </a:t>
            </a:r>
            <a:r>
              <a:rPr lang="vi-VN" sz="1900" dirty="0">
                <a:solidFill>
                  <a:srgbClr val="0000FF"/>
                </a:solidFill>
                <a:latin typeface="Arial" panose="020B0604020202020204" pitchFamily="34" charset="0"/>
                <a:cs typeface="Arial" panose="020B0604020202020204" pitchFamily="34" charset="0"/>
              </a:rPr>
              <a:t>ngửa, </a:t>
            </a:r>
            <a:r>
              <a:rPr lang="vi-VN" sz="1900" dirty="0" smtClean="0">
                <a:solidFill>
                  <a:srgbClr val="0000FF"/>
                </a:solidFill>
                <a:latin typeface="Arial" panose="020B0604020202020204" pitchFamily="34" charset="0"/>
                <a:cs typeface="Arial" panose="020B0604020202020204" pitchFamily="34" charset="0"/>
              </a:rPr>
              <a:t>hai </a:t>
            </a:r>
            <a:r>
              <a:rPr lang="vi-VN" sz="1900" dirty="0">
                <a:solidFill>
                  <a:srgbClr val="0000FF"/>
                </a:solidFill>
                <a:latin typeface="Arial" panose="020B0604020202020204" pitchFamily="34" charset="0"/>
                <a:cs typeface="Arial" panose="020B0604020202020204" pitchFamily="34" charset="0"/>
              </a:rPr>
              <a:t>tay đỡ vai và mông người bệnh, lật người bệnh nghiêng về phía mình, đặt gối đầu, chân trên co nhiều, chân dưới co ít hoặc duỗi thẳng, không để hai chân đè lên nhau</a:t>
            </a:r>
            <a:r>
              <a:rPr lang="en-US" sz="1800" dirty="0" smtClean="0">
                <a:solidFill>
                  <a:srgbClr val="0000FF"/>
                </a:solidFill>
                <a:latin typeface="Arial" panose="020B0604020202020204" pitchFamily="34" charset="0"/>
                <a:cs typeface="Arial" panose="020B0604020202020204" pitchFamily="34" charset="0"/>
              </a:rPr>
              <a:t/>
            </a:r>
            <a:br>
              <a:rPr lang="en-US" sz="1800" dirty="0" smtClean="0">
                <a:solidFill>
                  <a:srgbClr val="0000FF"/>
                </a:solidFill>
                <a:latin typeface="Arial" panose="020B0604020202020204" pitchFamily="34" charset="0"/>
                <a:cs typeface="Arial" panose="020B0604020202020204" pitchFamily="34" charset="0"/>
              </a:rPr>
            </a:br>
            <a:endParaRPr lang="en-US" altLang="en-US" sz="1800" b="1" dirty="0" smtClean="0">
              <a:solidFill>
                <a:srgbClr val="0000FF"/>
              </a:solidFill>
              <a:latin typeface="Arial" panose="020B0604020202020204" pitchFamily="34" charset="0"/>
              <a:cs typeface="Arial" panose="020B0604020202020204" pitchFamily="34" charset="0"/>
            </a:endParaRPr>
          </a:p>
          <a:p>
            <a:pPr algn="l">
              <a:lnSpc>
                <a:spcPct val="114000"/>
              </a:lnSpc>
              <a:spcBef>
                <a:spcPts val="0"/>
              </a:spcBef>
              <a:tabLst>
                <a:tab pos="228600" algn="l"/>
              </a:tabLst>
            </a:pPr>
            <a:endParaRPr lang="en-US" sz="1800" b="1" dirty="0">
              <a:solidFill>
                <a:srgbClr val="0000FF"/>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 xmlns:a16="http://schemas.microsoft.com/office/drawing/2014/main" id="{AAFDAA3B-D6B4-4457-97B4-2BBC0082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322" y="2593765"/>
            <a:ext cx="3170590" cy="253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ướng dẫn chăm sóc sức khỏe tại nhà cho bệnh nhân (phần 1)"/>
          <p:cNvPicPr>
            <a:picLocks noChangeAspect="1" noChangeArrowheads="1"/>
          </p:cNvPicPr>
          <p:nvPr/>
        </p:nvPicPr>
        <p:blipFill>
          <a:blip r:embed="rId4">
            <a:extLst>
              <a:ext uri="{28A0092B-C50C-407E-A947-70E740481C1C}">
                <a14:useLocalDpi xmlns:a14="http://schemas.microsoft.com/office/drawing/2010/main" val="0"/>
              </a:ext>
            </a:extLst>
          </a:blip>
          <a:srcRect b="14197"/>
          <a:stretch>
            <a:fillRect/>
          </a:stretch>
        </p:blipFill>
        <p:spPr bwMode="auto">
          <a:xfrm>
            <a:off x="4720917" y="786266"/>
            <a:ext cx="4343400" cy="157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8" name="Picture 3" descr="D:\ảnh\LOGO bachmai.jpg"/>
          <p:cNvPicPr>
            <a:picLocks noChangeAspect="1" noChangeArrowheads="1"/>
          </p:cNvPicPr>
          <p:nvPr/>
        </p:nvPicPr>
        <p:blipFill>
          <a:blip r:embed="rId5"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C:\Users\VN-Pro\Desktop\Quy chuan Logo Cao Dang y Bach Mai_nho.jpg"/>
          <p:cNvPicPr>
            <a:picLocks noChangeAspect="1" noChangeArrowheads="1"/>
          </p:cNvPicPr>
          <p:nvPr/>
        </p:nvPicPr>
        <p:blipFill>
          <a:blip r:embed="rId6" cstate="print"/>
          <a:srcRect/>
          <a:stretch>
            <a:fillRect/>
          </a:stretch>
        </p:blipFill>
        <p:spPr bwMode="auto">
          <a:xfrm>
            <a:off x="8438446" y="16932"/>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57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ea typeface="Tahoma" pitchFamily="34" charset="0"/>
                <a:cs typeface="Arial" pitchFamily="34" charset="0"/>
              </a:rPr>
              <a:t>CÂU HỎI </a:t>
            </a:r>
            <a:r>
              <a:rPr lang="en-US" sz="3600" b="1" dirty="0" smtClean="0">
                <a:solidFill>
                  <a:prstClr val="white"/>
                </a:solidFill>
                <a:latin typeface="Arial" pitchFamily="34" charset="0"/>
                <a:ea typeface="Tahoma" pitchFamily="34" charset="0"/>
                <a:cs typeface="Arial" pitchFamily="34" charset="0"/>
              </a:rPr>
              <a:t>7</a:t>
            </a:r>
            <a:endParaRPr lang="en-US" sz="3600" b="1" dirty="0">
              <a:solidFill>
                <a:prstClr val="white"/>
              </a:solidFill>
              <a:latin typeface="Arial" pitchFamily="34" charset="0"/>
              <a:ea typeface="Tahoma" pitchFamily="34" charset="0"/>
              <a:cs typeface="Arial" pitchFamily="34" charset="0"/>
            </a:endParaRPr>
          </a:p>
        </p:txBody>
      </p:sp>
      <p:sp>
        <p:nvSpPr>
          <p:cNvPr id="5" name="Subtitle 2"/>
          <p:cNvSpPr txBox="1">
            <a:spLocks noGrp="1"/>
          </p:cNvSpPr>
          <p:nvPr>
            <p:ph idx="1"/>
          </p:nvPr>
        </p:nvSpPr>
        <p:spPr>
          <a:xfrm>
            <a:off x="419100" y="1428750"/>
            <a:ext cx="8229600" cy="3394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b="1" dirty="0" err="1" smtClean="0">
                <a:solidFill>
                  <a:srgbClr val="000099"/>
                </a:solidFill>
                <a:latin typeface="Arial" pitchFamily="34" charset="0"/>
                <a:cs typeface="Arial" pitchFamily="34" charset="0"/>
              </a:rPr>
              <a:t>Trình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chống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định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tư</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nằm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sấp</a:t>
            </a:r>
            <a:r>
              <a:rPr lang="en-US" b="1" dirty="0" smtClean="0">
                <a:solidFill>
                  <a:srgbClr val="000099"/>
                </a:solidFill>
                <a:latin typeface="Arial" pitchFamily="34" charset="0"/>
                <a:cs typeface="Arial" pitchFamily="34" charset="0"/>
              </a:rPr>
              <a:t>?</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3402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solidFill>
                <a:prstClr val="black">
                  <a:tint val="75000"/>
                </a:prstClr>
              </a:solidFill>
            </a:endParaRPr>
          </a:p>
        </p:txBody>
      </p:sp>
      <p:sp>
        <p:nvSpPr>
          <p:cNvPr id="16" name="Subtitle 2"/>
          <p:cNvSpPr txBox="1">
            <a:spLocks/>
          </p:cNvSpPr>
          <p:nvPr/>
        </p:nvSpPr>
        <p:spPr>
          <a:xfrm>
            <a:off x="0" y="685799"/>
            <a:ext cx="44196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smtClean="0">
                <a:solidFill>
                  <a:srgbClr val="0000FF"/>
                </a:solidFill>
                <a:latin typeface="Arial" panose="020B0604020202020204" pitchFamily="34" charset="0"/>
                <a:cs typeface="Arial" panose="020B0604020202020204" pitchFamily="34" charset="0"/>
              </a:rPr>
              <a:t>5.</a:t>
            </a:r>
            <a:r>
              <a:rPr lang="vi-VN" sz="2000" b="1" dirty="0" smtClean="0">
                <a:solidFill>
                  <a:srgbClr val="0000FF"/>
                </a:solidFill>
                <a:cs typeface="Arial" panose="020B0604020202020204" pitchFamily="34" charset="0"/>
              </a:rPr>
              <a:t> </a:t>
            </a:r>
            <a:r>
              <a:rPr lang="vi-VN" sz="2000" b="1" dirty="0">
                <a:solidFill>
                  <a:srgbClr val="0000FF"/>
                </a:solidFill>
                <a:cs typeface="Arial" panose="020B0604020202020204" pitchFamily="34" charset="0"/>
              </a:rPr>
              <a:t>Tư thế nửa nằm </a:t>
            </a:r>
            <a:r>
              <a:rPr lang="en-US" sz="2000" b="1" dirty="0" err="1" smtClean="0">
                <a:solidFill>
                  <a:srgbClr val="0000FF"/>
                </a:solidFill>
                <a:latin typeface="Arial" panose="020B0604020202020204" pitchFamily="34" charset="0"/>
                <a:cs typeface="Arial" panose="020B0604020202020204" pitchFamily="34" charset="0"/>
              </a:rPr>
              <a:t>sấp</a:t>
            </a:r>
            <a:endParaRPr lang="en-US" sz="2000" b="1" dirty="0">
              <a:solidFill>
                <a:srgbClr val="0000FF"/>
              </a:solidFill>
              <a:latin typeface="Arial" panose="020B0604020202020204" pitchFamily="34" charset="0"/>
              <a:cs typeface="Arial" panose="020B0604020202020204" pitchFamily="34" charset="0"/>
            </a:endParaRPr>
          </a:p>
          <a:p>
            <a:pPr algn="l"/>
            <a:r>
              <a:rPr lang="en-US" altLang="en-US" sz="2000" dirty="0">
                <a:solidFill>
                  <a:srgbClr val="FF5050"/>
                </a:solidFill>
                <a:latin typeface="Arial" panose="020B0604020202020204" pitchFamily="34" charset="0"/>
                <a:cs typeface="Arial" panose="020B0604020202020204" pitchFamily="34" charset="0"/>
              </a:rPr>
              <a:t>5</a:t>
            </a:r>
            <a:r>
              <a:rPr lang="en-US" altLang="en-US" sz="2000" dirty="0" smtClean="0">
                <a:solidFill>
                  <a:srgbClr val="FF5050"/>
                </a:solidFill>
                <a:latin typeface="Arial" panose="020B0604020202020204" pitchFamily="34" charset="0"/>
                <a:cs typeface="Arial" panose="020B0604020202020204" pitchFamily="34" charset="0"/>
              </a:rPr>
              <a:t>.1. </a:t>
            </a:r>
            <a:r>
              <a:rPr lang="vi-VN" altLang="en-US" sz="2000" dirty="0" smtClean="0">
                <a:solidFill>
                  <a:srgbClr val="FF5050"/>
                </a:solidFill>
                <a:cs typeface="Arial" panose="020B0604020202020204" pitchFamily="34" charset="0"/>
              </a:rPr>
              <a:t>Chỉ </a:t>
            </a:r>
            <a:r>
              <a:rPr lang="vi-VN" altLang="en-US" sz="2000" dirty="0">
                <a:solidFill>
                  <a:srgbClr val="FF5050"/>
                </a:solidFill>
                <a:cs typeface="Arial" panose="020B0604020202020204" pitchFamily="34" charset="0"/>
              </a:rPr>
              <a:t>định </a:t>
            </a:r>
            <a:endParaRPr lang="en-US" altLang="en-US" sz="2000" dirty="0" smtClean="0">
              <a:solidFill>
                <a:srgbClr val="FF5050"/>
              </a:solidFill>
              <a:latin typeface="Arial" panose="020B0604020202020204" pitchFamily="34" charset="0"/>
              <a:cs typeface="Arial" panose="020B0604020202020204" pitchFamily="34" charset="0"/>
            </a:endParaRPr>
          </a:p>
          <a:p>
            <a:pPr algn="l"/>
            <a:r>
              <a:rPr lang="en-US" altLang="en-US" sz="2000" dirty="0" smtClean="0">
                <a:solidFill>
                  <a:srgbClr val="0000FF"/>
                </a:solidFill>
                <a:latin typeface="Arial" panose="020B0604020202020204" pitchFamily="34" charset="0"/>
                <a:cs typeface="Arial" panose="020B0604020202020204" pitchFamily="34" charset="0"/>
              </a:rPr>
              <a:t>L</a:t>
            </a:r>
            <a:r>
              <a:rPr lang="vi-VN" altLang="en-US" sz="2000" dirty="0" smtClean="0">
                <a:solidFill>
                  <a:srgbClr val="0000FF"/>
                </a:solidFill>
                <a:cs typeface="Arial" panose="020B0604020202020204" pitchFamily="34" charset="0"/>
              </a:rPr>
              <a:t>oét </a:t>
            </a:r>
            <a:r>
              <a:rPr lang="vi-VN" altLang="en-US" sz="2000" dirty="0">
                <a:solidFill>
                  <a:srgbClr val="0000FF"/>
                </a:solidFill>
                <a:cs typeface="Arial" panose="020B0604020202020204" pitchFamily="34" charset="0"/>
              </a:rPr>
              <a:t>ép vùng lưng, vùng cùng cụt.</a:t>
            </a:r>
            <a:endParaRPr lang="en-US" altLang="en-US" sz="2000" dirty="0" smtClean="0">
              <a:solidFill>
                <a:srgbClr val="0000FF"/>
              </a:solidFill>
              <a:latin typeface="Arial" panose="020B0604020202020204" pitchFamily="34" charset="0"/>
              <a:cs typeface="Arial" panose="020B0604020202020204" pitchFamily="34" charset="0"/>
            </a:endParaRPr>
          </a:p>
          <a:p>
            <a:pPr algn="l">
              <a:tabLst>
                <a:tab pos="173038" algn="l"/>
              </a:tabLst>
            </a:pPr>
            <a:r>
              <a:rPr lang="en-US" sz="2000" dirty="0">
                <a:solidFill>
                  <a:srgbClr val="FF0000"/>
                </a:solidFill>
                <a:latin typeface="Arial" panose="020B0604020202020204" pitchFamily="34" charset="0"/>
                <a:cs typeface="Arial" panose="020B0604020202020204" pitchFamily="34" charset="0"/>
              </a:rPr>
              <a:t>5</a:t>
            </a:r>
            <a:r>
              <a:rPr lang="en-US" sz="2000" dirty="0" smtClean="0">
                <a:solidFill>
                  <a:srgbClr val="FF0000"/>
                </a:solidFill>
                <a:latin typeface="Arial" panose="020B0604020202020204" pitchFamily="34" charset="0"/>
                <a:cs typeface="Arial" panose="020B0604020202020204" pitchFamily="34" charset="0"/>
              </a:rPr>
              <a:t>.2. </a:t>
            </a:r>
            <a:r>
              <a:rPr lang="en-US" sz="2000" dirty="0" err="1" smtClean="0">
                <a:solidFill>
                  <a:srgbClr val="FF0000"/>
                </a:solidFill>
                <a:latin typeface="Arial" panose="020B0604020202020204" pitchFamily="34" charset="0"/>
                <a:cs typeface="Arial" panose="020B0604020202020204" pitchFamily="34" charset="0"/>
              </a:rPr>
              <a:t>Chống</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chỉ</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định</a:t>
            </a:r>
            <a:r>
              <a:rPr lang="en-US" sz="2000" dirty="0" smtClean="0">
                <a:solidFill>
                  <a:srgbClr val="FF0000"/>
                </a:solidFill>
                <a:latin typeface="Arial" panose="020B0604020202020204" pitchFamily="34" charset="0"/>
                <a:cs typeface="Arial" panose="020B0604020202020204" pitchFamily="34" charset="0"/>
              </a:rPr>
              <a:t>: </a:t>
            </a:r>
          </a:p>
          <a:p>
            <a:pPr algn="l">
              <a:tabLst>
                <a:tab pos="173038" algn="l"/>
              </a:tabLst>
            </a:pPr>
            <a:r>
              <a:rPr lang="en-US" sz="2000" dirty="0" smtClean="0">
                <a:solidFill>
                  <a:srgbClr val="0000FF"/>
                </a:solidFill>
                <a:latin typeface="Arial" panose="020B0604020202020204" pitchFamily="34" charset="0"/>
                <a:cs typeface="Arial" panose="020B0604020202020204" pitchFamily="34" charset="0"/>
              </a:rPr>
              <a:t>	NB </a:t>
            </a:r>
            <a:r>
              <a:rPr lang="vi-VN" sz="2000" dirty="0" smtClean="0">
                <a:solidFill>
                  <a:srgbClr val="0000FF"/>
                </a:solidFill>
                <a:cs typeface="Arial" panose="020B0604020202020204" pitchFamily="34" charset="0"/>
              </a:rPr>
              <a:t>có </a:t>
            </a:r>
            <a:r>
              <a:rPr lang="vi-VN" sz="2000" dirty="0">
                <a:solidFill>
                  <a:srgbClr val="0000FF"/>
                </a:solidFill>
                <a:cs typeface="Arial" panose="020B0604020202020204" pitchFamily="34" charset="0"/>
              </a:rPr>
              <a:t>thai, tổn thương lồng ngực, hôn mê</a:t>
            </a:r>
            <a:r>
              <a:rPr lang="vi-VN" sz="2000" dirty="0" smtClean="0">
                <a:solidFill>
                  <a:srgbClr val="0000FF"/>
                </a:solidFill>
                <a:cs typeface="Arial" panose="020B0604020202020204" pitchFamily="34" charset="0"/>
              </a:rPr>
              <a:t>.</a:t>
            </a:r>
            <a:endParaRPr lang="en-US" sz="2000" dirty="0" smtClean="0">
              <a:solidFill>
                <a:srgbClr val="0000FF"/>
              </a:solidFill>
              <a:latin typeface="Arial" panose="020B0604020202020204" pitchFamily="34" charset="0"/>
              <a:cs typeface="Arial" panose="020B0604020202020204" pitchFamily="34" charset="0"/>
            </a:endParaRPr>
          </a:p>
          <a:p>
            <a:pPr algn="l"/>
            <a:r>
              <a:rPr lang="en-US" sz="2000" dirty="0">
                <a:solidFill>
                  <a:srgbClr val="FF0000"/>
                </a:solidFill>
                <a:latin typeface="Arial" panose="020B0604020202020204" pitchFamily="34" charset="0"/>
                <a:cs typeface="Arial" panose="020B0604020202020204" pitchFamily="34" charset="0"/>
              </a:rPr>
              <a:t>5</a:t>
            </a:r>
            <a:r>
              <a:rPr lang="en-US" sz="2000" dirty="0" smtClean="0">
                <a:solidFill>
                  <a:srgbClr val="FF0000"/>
                </a:solidFill>
                <a:latin typeface="Arial" panose="020B0604020202020204" pitchFamily="34" charset="0"/>
                <a:cs typeface="Arial" panose="020B0604020202020204" pitchFamily="34" charset="0"/>
              </a:rPr>
              <a:t>.3. </a:t>
            </a:r>
            <a:r>
              <a:rPr lang="en-US" sz="2000" dirty="0" err="1" smtClean="0">
                <a:solidFill>
                  <a:srgbClr val="FF0000"/>
                </a:solidFill>
                <a:latin typeface="Arial" panose="020B0604020202020204" pitchFamily="34" charset="0"/>
                <a:cs typeface="Arial" panose="020B0604020202020204" pitchFamily="34" charset="0"/>
              </a:rPr>
              <a:t>Tiến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hành</a:t>
            </a:r>
            <a:r>
              <a:rPr lang="en-US" sz="2000" dirty="0" smtClean="0">
                <a:solidFill>
                  <a:srgbClr val="FF0000"/>
                </a:solidFill>
                <a:latin typeface="Arial" panose="020B0604020202020204" pitchFamily="34" charset="0"/>
                <a:cs typeface="Arial" panose="020B0604020202020204" pitchFamily="34" charset="0"/>
              </a:rPr>
              <a:t>: </a:t>
            </a:r>
          </a:p>
          <a:p>
            <a:pPr algn="l"/>
            <a:r>
              <a:rPr lang="en-US" sz="1800" dirty="0" err="1">
                <a:solidFill>
                  <a:srgbClr val="0000FF"/>
                </a:solidFill>
                <a:latin typeface="Arial" panose="020B0604020202020204" pitchFamily="34" charset="0"/>
                <a:cs typeface="Arial" panose="020B0604020202020204" pitchFamily="34" charset="0"/>
              </a:rPr>
              <a:t>Đ</a:t>
            </a:r>
            <a:r>
              <a:rPr lang="en-US" sz="1800" dirty="0" err="1" smtClean="0">
                <a:solidFill>
                  <a:srgbClr val="0000FF"/>
                </a:solidFill>
                <a:latin typeface="Arial" panose="020B0604020202020204" pitchFamily="34" charset="0"/>
                <a:cs typeface="Arial" panose="020B0604020202020204" pitchFamily="34" charset="0"/>
              </a:rPr>
              <a:t>ặt</a:t>
            </a:r>
            <a:r>
              <a:rPr lang="en-US" sz="1800" dirty="0" smtClean="0">
                <a:solidFill>
                  <a:srgbClr val="0000FF"/>
                </a:solidFill>
                <a:latin typeface="Arial" panose="020B0604020202020204" pitchFamily="34" charset="0"/>
                <a:cs typeface="Arial" panose="020B0604020202020204" pitchFamily="34" charset="0"/>
              </a:rPr>
              <a:t> NB </a:t>
            </a:r>
            <a:r>
              <a:rPr lang="en-US" sz="1800" dirty="0" err="1" smtClean="0">
                <a:solidFill>
                  <a:srgbClr val="0000FF"/>
                </a:solidFill>
                <a:latin typeface="Arial" panose="020B0604020202020204" pitchFamily="34" charset="0"/>
                <a:cs typeface="Arial" panose="020B0604020202020204" pitchFamily="34" charset="0"/>
              </a:rPr>
              <a:t>nằm</a:t>
            </a:r>
            <a:r>
              <a:rPr lang="en-US" sz="1800" dirty="0" smtClean="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ngửa</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sát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bên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giường</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đối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diện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đặt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tay</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lên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bả</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vai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mông</a:t>
            </a:r>
            <a:r>
              <a:rPr lang="en-US" sz="1800" dirty="0">
                <a:solidFill>
                  <a:srgbClr val="0000FF"/>
                </a:solidFill>
                <a:latin typeface="Arial" panose="020B0604020202020204" pitchFamily="34" charset="0"/>
                <a:cs typeface="Arial" panose="020B0604020202020204" pitchFamily="34" charset="0"/>
              </a:rPr>
              <a:t> </a:t>
            </a:r>
            <a:r>
              <a:rPr lang="en-US" sz="1800" dirty="0" smtClean="0">
                <a:solidFill>
                  <a:srgbClr val="0000FF"/>
                </a:solidFill>
                <a:latin typeface="Arial" panose="020B0604020202020204" pitchFamily="34" charset="0"/>
                <a:cs typeface="Arial" panose="020B0604020202020204" pitchFamily="34" charset="0"/>
              </a:rPr>
              <a:t>NB, </a:t>
            </a:r>
            <a:r>
              <a:rPr lang="en-US" sz="1800" dirty="0" err="1">
                <a:solidFill>
                  <a:srgbClr val="0000FF"/>
                </a:solidFill>
                <a:latin typeface="Arial" panose="020B0604020202020204" pitchFamily="34" charset="0"/>
                <a:cs typeface="Arial" panose="020B0604020202020204" pitchFamily="34" charset="0"/>
              </a:rPr>
              <a:t>lật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nghiêng</a:t>
            </a:r>
            <a:r>
              <a:rPr lang="en-US" sz="1800" dirty="0">
                <a:solidFill>
                  <a:srgbClr val="0000FF"/>
                </a:solidFill>
                <a:latin typeface="Arial" panose="020B0604020202020204" pitchFamily="34" charset="0"/>
                <a:cs typeface="Arial" panose="020B0604020202020204" pitchFamily="34" charset="0"/>
              </a:rPr>
              <a:t> </a:t>
            </a:r>
            <a:r>
              <a:rPr lang="en-US" sz="1800" dirty="0" smtClean="0">
                <a:solidFill>
                  <a:srgbClr val="0000FF"/>
                </a:solidFill>
                <a:latin typeface="Arial" panose="020B0604020202020204" pitchFamily="34" charset="0"/>
                <a:cs typeface="Arial" panose="020B0604020202020204" pitchFamily="34" charset="0"/>
              </a:rPr>
              <a:t>NB </a:t>
            </a:r>
            <a:r>
              <a:rPr lang="en-US" sz="1800" dirty="0" err="1" smtClean="0">
                <a:solidFill>
                  <a:srgbClr val="0000FF"/>
                </a:solidFill>
                <a:latin typeface="Arial" panose="020B0604020202020204" pitchFamily="34" charset="0"/>
                <a:cs typeface="Arial" panose="020B0604020202020204" pitchFamily="34" charset="0"/>
              </a:rPr>
              <a:t>về</a:t>
            </a:r>
            <a:r>
              <a:rPr lang="en-US" sz="1800" dirty="0" smtClean="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phía</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mình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đặt</a:t>
            </a:r>
            <a:r>
              <a:rPr lang="en-US" sz="1800" dirty="0">
                <a:solidFill>
                  <a:srgbClr val="0000FF"/>
                </a:solidFill>
                <a:latin typeface="Arial" panose="020B0604020202020204" pitchFamily="34" charset="0"/>
                <a:cs typeface="Arial" panose="020B0604020202020204" pitchFamily="34" charset="0"/>
              </a:rPr>
              <a:t> </a:t>
            </a:r>
            <a:r>
              <a:rPr lang="en-US" sz="1800" dirty="0" smtClean="0">
                <a:solidFill>
                  <a:srgbClr val="0000FF"/>
                </a:solidFill>
                <a:latin typeface="Arial" panose="020B0604020202020204" pitchFamily="34" charset="0"/>
                <a:cs typeface="Arial" panose="020B0604020202020204" pitchFamily="34" charset="0"/>
              </a:rPr>
              <a:t>NB </a:t>
            </a:r>
            <a:r>
              <a:rPr lang="en-US" sz="1800" dirty="0" err="1">
                <a:solidFill>
                  <a:srgbClr val="0000FF"/>
                </a:solidFill>
                <a:latin typeface="Arial" panose="020B0604020202020204" pitchFamily="34" charset="0"/>
                <a:cs typeface="Arial" panose="020B0604020202020204" pitchFamily="34" charset="0"/>
              </a:rPr>
              <a:t>nằm</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sấp</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đầu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nghiêng</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về</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một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bên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đặt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gối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mềm</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kê</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một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bên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mặt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để</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hai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tay</a:t>
            </a:r>
            <a:r>
              <a:rPr lang="en-US" sz="1800" dirty="0">
                <a:solidFill>
                  <a:srgbClr val="0000FF"/>
                </a:solidFill>
                <a:latin typeface="Arial" panose="020B0604020202020204" pitchFamily="34" charset="0"/>
                <a:cs typeface="Arial" panose="020B0604020202020204" pitchFamily="34" charset="0"/>
              </a:rPr>
              <a:t> </a:t>
            </a:r>
            <a:r>
              <a:rPr lang="en-US" sz="1800" dirty="0" smtClean="0">
                <a:solidFill>
                  <a:srgbClr val="0000FF"/>
                </a:solidFill>
                <a:latin typeface="Arial" panose="020B0604020202020204" pitchFamily="34" charset="0"/>
                <a:cs typeface="Arial" panose="020B0604020202020204" pitchFamily="34" charset="0"/>
              </a:rPr>
              <a:t>NB </a:t>
            </a:r>
            <a:r>
              <a:rPr lang="en-US" sz="1800" dirty="0" err="1" smtClean="0">
                <a:solidFill>
                  <a:srgbClr val="0000FF"/>
                </a:solidFill>
                <a:latin typeface="Arial" panose="020B0604020202020204" pitchFamily="34" charset="0"/>
                <a:cs typeface="Arial" panose="020B0604020202020204" pitchFamily="34" charset="0"/>
              </a:rPr>
              <a:t>lên</a:t>
            </a:r>
            <a:r>
              <a:rPr lang="en-US" sz="1800" dirty="0" smtClean="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gối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phía</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đầu</a:t>
            </a:r>
            <a:r>
              <a:rPr lang="en-US" sz="1800" dirty="0">
                <a:solidFill>
                  <a:srgbClr val="0000FF"/>
                </a:solidFill>
                <a:latin typeface="Arial" panose="020B0604020202020204" pitchFamily="34" charset="0"/>
                <a:cs typeface="Arial" panose="020B0604020202020204" pitchFamily="34" charset="0"/>
              </a:rPr>
              <a:t>.</a:t>
            </a:r>
            <a:r>
              <a:rPr lang="en-US" sz="2000" dirty="0" smtClean="0">
                <a:solidFill>
                  <a:prstClr val="black">
                    <a:tint val="75000"/>
                  </a:prstClr>
                </a:solidFill>
              </a:rPr>
              <a:t/>
            </a:r>
            <a:br>
              <a:rPr lang="en-US" sz="2000" dirty="0" smtClean="0">
                <a:solidFill>
                  <a:prstClr val="black">
                    <a:tint val="75000"/>
                  </a:prstClr>
                </a:solidFill>
              </a:rPr>
            </a:br>
            <a:endParaRPr lang="en-US" altLang="en-US" sz="2000" b="1" dirty="0" smtClean="0">
              <a:solidFill>
                <a:srgbClr val="0000FF"/>
              </a:solidFill>
            </a:endParaRPr>
          </a:p>
          <a:p>
            <a:pPr algn="l">
              <a:lnSpc>
                <a:spcPct val="114000"/>
              </a:lnSpc>
              <a:spcBef>
                <a:spcPts val="0"/>
              </a:spcBef>
              <a:tabLst>
                <a:tab pos="228600" algn="l"/>
              </a:tabLst>
            </a:pPr>
            <a:endParaRPr lang="en-US" sz="2000" b="1" dirty="0">
              <a:solidFill>
                <a:srgbClr val="0000FF"/>
              </a:solidFill>
              <a:cs typeface="Arial" pitchFamily="34" charset="0"/>
            </a:endParaRPr>
          </a:p>
        </p:txBody>
      </p:sp>
      <p:pic>
        <p:nvPicPr>
          <p:cNvPr id="13" name="Picture 3">
            <a:extLst>
              <a:ext uri="{FF2B5EF4-FFF2-40B4-BE49-F238E27FC236}">
                <a16:creationId xmlns="" xmlns:a16="http://schemas.microsoft.com/office/drawing/2014/main" id="{0E5B9F19-4CFC-46A2-9AFF-40E7B46C1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08" b="18501"/>
          <a:stretch/>
        </p:blipFill>
        <p:spPr bwMode="auto">
          <a:xfrm>
            <a:off x="4376640" y="828046"/>
            <a:ext cx="4375987" cy="303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C:\Users\VN-Pro\Desktop\Quy chuan Logo Cao Dang y Bach Mai_nho.jpg"/>
          <p:cNvPicPr>
            <a:picLocks noChangeAspect="1" noChangeArrowheads="1"/>
          </p:cNvPicPr>
          <p:nvPr/>
        </p:nvPicPr>
        <p:blipFill>
          <a:blip r:embed="rId5"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92450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52399" y="685799"/>
            <a:ext cx="5562601" cy="4293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000" b="1" dirty="0" smtClean="0">
                <a:solidFill>
                  <a:srgbClr val="0000FF"/>
                </a:solidFill>
                <a:latin typeface="Arial" panose="020B0604020202020204" pitchFamily="34" charset="0"/>
                <a:cs typeface="Arial" panose="020B0604020202020204" pitchFamily="34" charset="0"/>
              </a:rPr>
              <a:t>7. </a:t>
            </a:r>
            <a:r>
              <a:rPr lang="en-US" sz="2000" b="1" dirty="0" err="1" smtClean="0">
                <a:solidFill>
                  <a:srgbClr val="0000FF"/>
                </a:solidFill>
                <a:latin typeface="Arial" panose="020B0604020202020204" pitchFamily="34" charset="0"/>
                <a:cs typeface="Arial" panose="020B0604020202020204" pitchFamily="34" charset="0"/>
              </a:rPr>
              <a:t>Một</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số</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tư</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thế</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nghỉ</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ngơi</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trị</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liệu</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lồng</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ngực</a:t>
            </a:r>
            <a:endParaRPr lang="en-US" sz="2000" b="1" dirty="0" smtClean="0">
              <a:solidFill>
                <a:srgbClr val="0000FF"/>
              </a:solidFill>
              <a:latin typeface="Arial" panose="020B0604020202020204" pitchFamily="34" charset="0"/>
              <a:cs typeface="Arial" panose="020B0604020202020204" pitchFamily="34" charset="0"/>
            </a:endParaRPr>
          </a:p>
          <a:p>
            <a:pPr algn="l"/>
            <a:r>
              <a:rPr lang="en-US" sz="2200" dirty="0" smtClean="0">
                <a:solidFill>
                  <a:srgbClr val="FF0000"/>
                </a:solidFill>
                <a:latin typeface="Arial" panose="020B0604020202020204" pitchFamily="34" charset="0"/>
                <a:cs typeface="Arial" panose="020B0604020202020204" pitchFamily="34" charset="0"/>
              </a:rPr>
              <a:t>7.1. </a:t>
            </a:r>
            <a:r>
              <a:rPr lang="vi-VN" sz="2200" dirty="0" smtClean="0">
                <a:solidFill>
                  <a:srgbClr val="FF0000"/>
                </a:solidFill>
                <a:latin typeface="Arial" panose="020B0604020202020204" pitchFamily="34" charset="0"/>
                <a:cs typeface="Arial" panose="020B0604020202020204" pitchFamily="34" charset="0"/>
              </a:rPr>
              <a:t>Tư</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thế</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nằm</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sấp</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nghiêng</a:t>
            </a:r>
            <a:r>
              <a:rPr lang="en-US" sz="2200" dirty="0" smtClean="0">
                <a:solidFill>
                  <a:srgbClr val="FF0000"/>
                </a:solidFill>
                <a:latin typeface="Arial" panose="020B0604020202020204" pitchFamily="34" charset="0"/>
                <a:cs typeface="Arial" panose="020B0604020202020204" pitchFamily="34" charset="0"/>
              </a:rPr>
              <a:t> ¼</a:t>
            </a:r>
          </a:p>
          <a:p>
            <a:pPr algn="l"/>
            <a:r>
              <a:rPr lang="en-US" sz="2200" dirty="0" err="1" smtClean="0">
                <a:solidFill>
                  <a:srgbClr val="0000FF"/>
                </a:solidFill>
                <a:latin typeface="Arial" panose="020B0604020202020204" pitchFamily="34" charset="0"/>
                <a:cs typeface="Arial" panose="020B0604020202020204" pitchFamily="34" charset="0"/>
              </a:rPr>
              <a:t>Áp</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dụng</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cho</a:t>
            </a:r>
            <a:r>
              <a:rPr lang="en-US" sz="2200" dirty="0" smtClean="0">
                <a:solidFill>
                  <a:srgbClr val="0000FF"/>
                </a:solidFill>
                <a:latin typeface="Arial" panose="020B0604020202020204" pitchFamily="34" charset="0"/>
                <a:cs typeface="Arial" panose="020B0604020202020204" pitchFamily="34" charset="0"/>
              </a:rPr>
              <a:t> NB </a:t>
            </a:r>
            <a:r>
              <a:rPr lang="en-US" sz="2200" dirty="0" err="1" smtClean="0">
                <a:solidFill>
                  <a:srgbClr val="0000FF"/>
                </a:solidFill>
                <a:latin typeface="Arial" panose="020B0604020202020204" pitchFamily="34" charset="0"/>
                <a:cs typeface="Arial" panose="020B0604020202020204" pitchFamily="34" charset="0"/>
              </a:rPr>
              <a:t>viêm</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thùy</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trên</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của</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phổi</a:t>
            </a:r>
            <a:r>
              <a:rPr lang="en-US" sz="2200" dirty="0" smtClean="0">
                <a:solidFill>
                  <a:srgbClr val="FF0000"/>
                </a:solidFill>
                <a:latin typeface="Arial" panose="020B0604020202020204" pitchFamily="34" charset="0"/>
                <a:cs typeface="Arial" panose="020B0604020202020204" pitchFamily="34" charset="0"/>
              </a:rPr>
              <a:t>.</a:t>
            </a:r>
            <a:endParaRPr lang="en-US" sz="2200" dirty="0">
              <a:solidFill>
                <a:srgbClr val="FF0000"/>
              </a:solidFill>
              <a:latin typeface="Arial" panose="020B0604020202020204" pitchFamily="34" charset="0"/>
              <a:cs typeface="Arial" panose="020B0604020202020204" pitchFamily="34" charset="0"/>
            </a:endParaRPr>
          </a:p>
          <a:p>
            <a:pPr algn="l">
              <a:tabLst>
                <a:tab pos="173038" algn="l"/>
              </a:tabLst>
            </a:pPr>
            <a:r>
              <a:rPr lang="en-US" sz="2200" dirty="0" smtClean="0">
                <a:solidFill>
                  <a:srgbClr val="FF0000"/>
                </a:solidFill>
                <a:latin typeface="Arial" panose="020B0604020202020204" pitchFamily="34" charset="0"/>
                <a:cs typeface="Arial" panose="020B0604020202020204" pitchFamily="34" charset="0"/>
              </a:rPr>
              <a:t>7.2. </a:t>
            </a:r>
            <a:r>
              <a:rPr lang="en-US" sz="2200" dirty="0" err="1" smtClean="0">
                <a:solidFill>
                  <a:srgbClr val="FF0000"/>
                </a:solidFill>
                <a:latin typeface="Arial" panose="020B0604020202020204" pitchFamily="34" charset="0"/>
                <a:cs typeface="Arial" panose="020B0604020202020204" pitchFamily="34" charset="0"/>
              </a:rPr>
              <a:t>Tư</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thế</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nằm</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ngửa</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kê</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gối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dưới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mông</a:t>
            </a:r>
            <a:endParaRPr lang="en-US" sz="2200" dirty="0" smtClean="0">
              <a:solidFill>
                <a:srgbClr val="FF0000"/>
              </a:solidFill>
              <a:latin typeface="Arial" panose="020B0604020202020204" pitchFamily="34" charset="0"/>
              <a:cs typeface="Arial" panose="020B0604020202020204" pitchFamily="34" charset="0"/>
            </a:endParaRPr>
          </a:p>
          <a:p>
            <a:pPr algn="l">
              <a:tabLst>
                <a:tab pos="173038" algn="l"/>
              </a:tabLst>
            </a:pPr>
            <a:r>
              <a:rPr lang="en-US" sz="2200" dirty="0" smtClean="0">
                <a:solidFill>
                  <a:srgbClr val="0000FF"/>
                </a:solidFill>
                <a:latin typeface="Arial" panose="020B0604020202020204" pitchFamily="34" charset="0"/>
                <a:cs typeface="Arial" panose="020B0604020202020204" pitchFamily="34" charset="0"/>
              </a:rPr>
              <a:t>AD </a:t>
            </a:r>
            <a:r>
              <a:rPr lang="en-US" sz="2200" dirty="0" err="1" smtClean="0">
                <a:solidFill>
                  <a:srgbClr val="0000FF"/>
                </a:solidFill>
                <a:latin typeface="Arial" panose="020B0604020202020204" pitchFamily="34" charset="0"/>
                <a:cs typeface="Arial" panose="020B0604020202020204" pitchFamily="34" charset="0"/>
              </a:rPr>
              <a:t>cho</a:t>
            </a:r>
            <a:r>
              <a:rPr lang="en-US" sz="2200" dirty="0" smtClean="0">
                <a:solidFill>
                  <a:srgbClr val="0000FF"/>
                </a:solidFill>
                <a:latin typeface="Arial" panose="020B0604020202020204" pitchFamily="34" charset="0"/>
                <a:cs typeface="Arial" panose="020B0604020202020204" pitchFamily="34" charset="0"/>
              </a:rPr>
              <a:t> NB </a:t>
            </a:r>
            <a:r>
              <a:rPr lang="en-US" sz="2200" dirty="0" err="1" smtClean="0">
                <a:solidFill>
                  <a:srgbClr val="0000FF"/>
                </a:solidFill>
                <a:latin typeface="Arial" panose="020B0604020202020204" pitchFamily="34" charset="0"/>
                <a:cs typeface="Arial" panose="020B0604020202020204" pitchFamily="34" charset="0"/>
              </a:rPr>
              <a:t>viêm</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thùy</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phổi</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dưới</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phân</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thùy</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đáy</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trước</a:t>
            </a:r>
            <a:r>
              <a:rPr lang="en-US" sz="2200" dirty="0" smtClean="0">
                <a:solidFill>
                  <a:srgbClr val="0000FF"/>
                </a:solidFill>
                <a:latin typeface="Arial" panose="020B0604020202020204" pitchFamily="34" charset="0"/>
                <a:cs typeface="Arial" panose="020B0604020202020204" pitchFamily="34" charset="0"/>
              </a:rPr>
              <a:t> </a:t>
            </a:r>
            <a:r>
              <a:rPr lang="en-US" sz="2200" dirty="0" err="1" smtClean="0">
                <a:solidFill>
                  <a:srgbClr val="0000FF"/>
                </a:solidFill>
                <a:latin typeface="Arial" panose="020B0604020202020204" pitchFamily="34" charset="0"/>
                <a:cs typeface="Arial" panose="020B0604020202020204" pitchFamily="34" charset="0"/>
              </a:rPr>
              <a:t>phổi</a:t>
            </a:r>
            <a:r>
              <a:rPr lang="en-US" sz="1900" dirty="0" smtClean="0">
                <a:solidFill>
                  <a:srgbClr val="0000FF"/>
                </a:solidFill>
                <a:latin typeface="Arial" panose="020B0604020202020204" pitchFamily="34" charset="0"/>
                <a:cs typeface="Arial" panose="020B0604020202020204" pitchFamily="34" charset="0"/>
              </a:rPr>
              <a:t/>
            </a:r>
            <a:br>
              <a:rPr lang="en-US" sz="1900" dirty="0" smtClean="0">
                <a:solidFill>
                  <a:srgbClr val="0000FF"/>
                </a:solidFill>
                <a:latin typeface="Arial" panose="020B0604020202020204" pitchFamily="34" charset="0"/>
                <a:cs typeface="Arial" panose="020B0604020202020204" pitchFamily="34" charset="0"/>
              </a:rPr>
            </a:br>
            <a:r>
              <a:rPr lang="en-US" sz="1800" dirty="0" smtClean="0">
                <a:solidFill>
                  <a:srgbClr val="0000FF"/>
                </a:solidFill>
                <a:latin typeface="Arial" panose="020B0604020202020204" pitchFamily="34" charset="0"/>
                <a:cs typeface="Arial" panose="020B0604020202020204" pitchFamily="34" charset="0"/>
              </a:rPr>
              <a:t/>
            </a:r>
            <a:br>
              <a:rPr lang="en-US" sz="1800" dirty="0" smtClean="0">
                <a:solidFill>
                  <a:srgbClr val="0000FF"/>
                </a:solidFill>
                <a:latin typeface="Arial" panose="020B0604020202020204" pitchFamily="34" charset="0"/>
                <a:cs typeface="Arial" panose="020B0604020202020204" pitchFamily="34" charset="0"/>
              </a:rPr>
            </a:br>
            <a:endParaRPr lang="en-US" altLang="en-US" sz="1800" b="1" dirty="0" smtClean="0">
              <a:solidFill>
                <a:srgbClr val="0000FF"/>
              </a:solidFill>
              <a:latin typeface="Arial" panose="020B0604020202020204" pitchFamily="34" charset="0"/>
              <a:cs typeface="Arial" panose="020B0604020202020204" pitchFamily="34" charset="0"/>
            </a:endParaRPr>
          </a:p>
          <a:p>
            <a:pPr algn="l">
              <a:lnSpc>
                <a:spcPct val="114000"/>
              </a:lnSpc>
              <a:spcBef>
                <a:spcPts val="0"/>
              </a:spcBef>
              <a:tabLst>
                <a:tab pos="228600" algn="l"/>
              </a:tabLst>
            </a:pPr>
            <a:endParaRPr lang="en-US" sz="1800" b="1" dirty="0">
              <a:solidFill>
                <a:srgbClr val="0000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62600" y="1352550"/>
            <a:ext cx="3505200" cy="1190625"/>
          </a:xfrm>
          <a:prstGeom prst="rect">
            <a:avLst/>
          </a:prstGeom>
        </p:spPr>
      </p:pic>
      <p:pic>
        <p:nvPicPr>
          <p:cNvPr id="5123" name="Picture 3" descr="ĐIỀU DƯỠNG CÁC TƯ THẾ NGHỈ NGƠI TRỊ LIỆ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85089"/>
            <a:ext cx="419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8" name="Picture 3" descr="D:\ảnh\LOGO bachmai.jpg"/>
          <p:cNvPicPr>
            <a:picLocks noChangeAspect="1" noChangeArrowheads="1"/>
          </p:cNvPicPr>
          <p:nvPr/>
        </p:nvPicPr>
        <p:blipFill>
          <a:blip r:embed="rId5"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 descr="C:\Users\VN-Pro\Desktop\Quy chuan Logo Cao Dang y Bach Mai_nho.jpg"/>
          <p:cNvPicPr>
            <a:picLocks noChangeAspect="1" noChangeArrowheads="1"/>
          </p:cNvPicPr>
          <p:nvPr/>
        </p:nvPicPr>
        <p:blipFill>
          <a:blip r:embed="rId6"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0598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52399" y="685799"/>
            <a:ext cx="5334001" cy="4293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200" b="1" dirty="0" smtClean="0">
                <a:solidFill>
                  <a:srgbClr val="0000FF"/>
                </a:solidFill>
                <a:latin typeface="Arial" panose="020B0604020202020204" pitchFamily="34" charset="0"/>
                <a:cs typeface="Arial" panose="020B0604020202020204" pitchFamily="34" charset="0"/>
              </a:rPr>
              <a:t>7. </a:t>
            </a:r>
            <a:r>
              <a:rPr lang="en-US" sz="2200" b="1" dirty="0" err="1" smtClean="0">
                <a:solidFill>
                  <a:srgbClr val="0000FF"/>
                </a:solidFill>
                <a:latin typeface="Arial" panose="020B0604020202020204" pitchFamily="34" charset="0"/>
                <a:cs typeface="Arial" panose="020B0604020202020204" pitchFamily="34" charset="0"/>
              </a:rPr>
              <a:t>Một</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số</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tư</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thế</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nghỉ</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ngơi</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trị</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liệu</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lồng</a:t>
            </a:r>
            <a:r>
              <a:rPr lang="en-US" sz="2200" b="1" dirty="0" smtClean="0">
                <a:solidFill>
                  <a:srgbClr val="0000FF"/>
                </a:solidFill>
                <a:latin typeface="Arial" panose="020B0604020202020204" pitchFamily="34" charset="0"/>
                <a:cs typeface="Arial" panose="020B0604020202020204" pitchFamily="34" charset="0"/>
              </a:rPr>
              <a:t> </a:t>
            </a:r>
            <a:r>
              <a:rPr lang="en-US" sz="2200" b="1" dirty="0" err="1" smtClean="0">
                <a:solidFill>
                  <a:srgbClr val="0000FF"/>
                </a:solidFill>
                <a:latin typeface="Arial" panose="020B0604020202020204" pitchFamily="34" charset="0"/>
                <a:cs typeface="Arial" panose="020B0604020202020204" pitchFamily="34" charset="0"/>
              </a:rPr>
              <a:t>ngực</a:t>
            </a:r>
            <a:endParaRPr lang="en-US" sz="2200" b="1" dirty="0" smtClean="0">
              <a:solidFill>
                <a:srgbClr val="0000FF"/>
              </a:solidFill>
              <a:latin typeface="Arial" panose="020B0604020202020204" pitchFamily="34" charset="0"/>
              <a:cs typeface="Arial" panose="020B0604020202020204" pitchFamily="34" charset="0"/>
            </a:endParaRPr>
          </a:p>
          <a:p>
            <a:pPr algn="l"/>
            <a:r>
              <a:rPr lang="en-US" sz="2200" dirty="0" smtClean="0">
                <a:solidFill>
                  <a:srgbClr val="FF0000"/>
                </a:solidFill>
                <a:latin typeface="Arial" panose="020B0604020202020204" pitchFamily="34" charset="0"/>
                <a:cs typeface="Arial" panose="020B0604020202020204" pitchFamily="34" charset="0"/>
              </a:rPr>
              <a:t>7.3. </a:t>
            </a:r>
            <a:r>
              <a:rPr lang="en-US" sz="2200" dirty="0" err="1" smtClean="0">
                <a:solidFill>
                  <a:srgbClr val="FF0000"/>
                </a:solidFill>
                <a:latin typeface="Arial" panose="020B0604020202020204" pitchFamily="34" charset="0"/>
                <a:cs typeface="Arial" panose="020B0604020202020204" pitchFamily="34" charset="0"/>
              </a:rPr>
              <a:t>Tư</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thế</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nằm</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sấp</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thẳng</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kê</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gối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dưới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bụng</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và</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chân</a:t>
            </a:r>
            <a:endParaRPr lang="en-US" sz="2200" dirty="0" smtClean="0">
              <a:solidFill>
                <a:srgbClr val="FF0000"/>
              </a:solidFill>
              <a:latin typeface="Arial" panose="020B0604020202020204" pitchFamily="34" charset="0"/>
              <a:cs typeface="Arial" panose="020B0604020202020204" pitchFamily="34" charset="0"/>
            </a:endParaRPr>
          </a:p>
          <a:p>
            <a:pPr algn="l">
              <a:lnSpc>
                <a:spcPct val="114000"/>
              </a:lnSpc>
              <a:spcBef>
                <a:spcPts val="0"/>
              </a:spcBef>
              <a:tabLst>
                <a:tab pos="228600" algn="l"/>
              </a:tabLst>
            </a:pPr>
            <a:r>
              <a:rPr lang="vi-VN" sz="2200" dirty="0">
                <a:solidFill>
                  <a:srgbClr val="0000FF"/>
                </a:solidFill>
                <a:cs typeface="Arial" panose="020B0604020202020204" pitchFamily="34" charset="0"/>
              </a:rPr>
              <a:t>- Người bệnh nằm sấp, đầu nghiêng về một bên.</a:t>
            </a:r>
          </a:p>
          <a:p>
            <a:pPr algn="l">
              <a:lnSpc>
                <a:spcPct val="114000"/>
              </a:lnSpc>
              <a:spcBef>
                <a:spcPts val="0"/>
              </a:spcBef>
              <a:tabLst>
                <a:tab pos="228600" algn="l"/>
              </a:tabLst>
            </a:pPr>
            <a:r>
              <a:rPr lang="vi-VN" sz="2200" dirty="0">
                <a:solidFill>
                  <a:srgbClr val="0000FF"/>
                </a:solidFill>
                <a:cs typeface="Arial" panose="020B0604020202020204" pitchFamily="34" charset="0"/>
              </a:rPr>
              <a:t>- Luồn gối dưới bụng và bàn chân người bệnh.</a:t>
            </a:r>
          </a:p>
          <a:p>
            <a:pPr algn="l">
              <a:lnSpc>
                <a:spcPct val="114000"/>
              </a:lnSpc>
              <a:spcBef>
                <a:spcPts val="0"/>
              </a:spcBef>
              <a:tabLst>
                <a:tab pos="228600" algn="l"/>
              </a:tabLst>
            </a:pPr>
            <a:endParaRPr lang="en-US" sz="2000" dirty="0">
              <a:solidFill>
                <a:srgbClr val="0000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55296" y="1428750"/>
            <a:ext cx="3788704" cy="2438400"/>
          </a:xfrm>
          <a:prstGeom prst="rect">
            <a:avLst/>
          </a:prstGeom>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7"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5"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6426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52399" y="685799"/>
            <a:ext cx="5334001" cy="4293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tabLst>
                <a:tab pos="57150" algn="l"/>
              </a:tabLst>
              <a:defRPr/>
            </a:pPr>
            <a:r>
              <a:rPr lang="en-US" sz="2400" b="1" dirty="0" smtClean="0">
                <a:solidFill>
                  <a:srgbClr val="0000FF"/>
                </a:solidFill>
                <a:latin typeface="Arial" panose="020B0604020202020204" pitchFamily="34" charset="0"/>
                <a:cs typeface="Arial" panose="020B0604020202020204" pitchFamily="34" charset="0"/>
              </a:rPr>
              <a:t>7. </a:t>
            </a:r>
            <a:r>
              <a:rPr lang="en-US" sz="2400" b="1" dirty="0" err="1" smtClean="0">
                <a:solidFill>
                  <a:srgbClr val="0000FF"/>
                </a:solidFill>
                <a:latin typeface="Arial" panose="020B0604020202020204" pitchFamily="34" charset="0"/>
                <a:cs typeface="Arial" panose="020B0604020202020204" pitchFamily="34" charset="0"/>
              </a:rPr>
              <a:t>Một</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số</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tư</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thế</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nghỉ</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ngơi</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trị</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liệu</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lồng</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ngực</a:t>
            </a:r>
            <a:endParaRPr lang="en-US" sz="2400" b="1" dirty="0" smtClean="0">
              <a:solidFill>
                <a:srgbClr val="0000FF"/>
              </a:solidFill>
              <a:latin typeface="Arial" panose="020B0604020202020204" pitchFamily="34" charset="0"/>
              <a:cs typeface="Arial" panose="020B0604020202020204" pitchFamily="34" charset="0"/>
            </a:endParaRPr>
          </a:p>
          <a:p>
            <a:pPr algn="l"/>
            <a:r>
              <a:rPr lang="en-US" sz="2400" dirty="0" smtClean="0">
                <a:solidFill>
                  <a:srgbClr val="FF0000"/>
                </a:solidFill>
                <a:latin typeface="Arial" panose="020B0604020202020204" pitchFamily="34" charset="0"/>
                <a:cs typeface="Arial" panose="020B0604020202020204" pitchFamily="34" charset="0"/>
              </a:rPr>
              <a:t>7.4. </a:t>
            </a:r>
            <a:r>
              <a:rPr lang="en-US" sz="2400" dirty="0" err="1" smtClean="0">
                <a:solidFill>
                  <a:srgbClr val="FF0000"/>
                </a:solidFill>
                <a:latin typeface="Arial" panose="020B0604020202020204" pitchFamily="34" charset="0"/>
                <a:cs typeface="Arial" panose="020B0604020202020204" pitchFamily="34" charset="0"/>
              </a:rPr>
              <a:t>Tư</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thế</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nằm</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nghiêng</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kê</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gối</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dưới</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mông</a:t>
            </a:r>
            <a:endParaRPr lang="en-US" sz="2400" dirty="0" smtClean="0">
              <a:solidFill>
                <a:srgbClr val="FF0000"/>
              </a:solidFill>
              <a:latin typeface="Arial" panose="020B0604020202020204" pitchFamily="34" charset="0"/>
              <a:cs typeface="Arial" panose="020B0604020202020204" pitchFamily="34" charset="0"/>
            </a:endParaRPr>
          </a:p>
          <a:p>
            <a:pPr algn="l"/>
            <a:r>
              <a:rPr lang="vi-VN" sz="2400" dirty="0">
                <a:solidFill>
                  <a:srgbClr val="0000FF"/>
                </a:solidFill>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Áp</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dụng</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cho</a:t>
            </a:r>
            <a:r>
              <a:rPr lang="en-US" sz="2400" dirty="0" smtClean="0">
                <a:solidFill>
                  <a:srgbClr val="0000FF"/>
                </a:solidFill>
                <a:latin typeface="Arial" panose="020B0604020202020204" pitchFamily="34" charset="0"/>
                <a:cs typeface="Arial" panose="020B0604020202020204" pitchFamily="34" charset="0"/>
              </a:rPr>
              <a:t> NB</a:t>
            </a:r>
            <a:r>
              <a:rPr lang="vi-VN"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cs typeface="Arial" panose="020B0604020202020204" pitchFamily="34" charset="0"/>
              </a:rPr>
              <a:t>viêm thuỳ phải hoặc trái dưới phân thuỳ bên phải.</a:t>
            </a:r>
          </a:p>
          <a:p>
            <a:pPr algn="l"/>
            <a:r>
              <a:rPr lang="vi-VN" sz="2400" dirty="0">
                <a:solidFill>
                  <a:srgbClr val="0000FF"/>
                </a:solidFill>
                <a:cs typeface="Arial" panose="020B0604020202020204" pitchFamily="34" charset="0"/>
              </a:rPr>
              <a:t>- Người bệnh nằm nghiêng, </a:t>
            </a:r>
            <a:r>
              <a:rPr lang="vi-VN" sz="2400" dirty="0" smtClean="0">
                <a:solidFill>
                  <a:srgbClr val="0000FF"/>
                </a:solidFill>
                <a:cs typeface="Arial" panose="020B0604020202020204" pitchFamily="34" charset="0"/>
              </a:rPr>
              <a:t>luồn </a:t>
            </a:r>
            <a:r>
              <a:rPr lang="vi-VN" sz="2400" dirty="0">
                <a:solidFill>
                  <a:srgbClr val="0000FF"/>
                </a:solidFill>
                <a:cs typeface="Arial" panose="020B0604020202020204" pitchFamily="34" charset="0"/>
              </a:rPr>
              <a:t>tay xuống thắt lưng và mông nâng mông người bệnh, điều dưỡng luồn gối dưới mông người bệnh.</a:t>
            </a:r>
          </a:p>
          <a:p>
            <a:pPr algn="l">
              <a:lnSpc>
                <a:spcPct val="114000"/>
              </a:lnSpc>
              <a:spcBef>
                <a:spcPts val="0"/>
              </a:spcBef>
              <a:tabLst>
                <a:tab pos="228600" algn="l"/>
              </a:tabLst>
            </a:pPr>
            <a:endParaRPr lang="en-US" sz="1800" b="1" dirty="0">
              <a:solidFill>
                <a:srgbClr val="0000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498939" y="1885950"/>
            <a:ext cx="3248025" cy="2362200"/>
          </a:xfrm>
          <a:prstGeom prst="rect">
            <a:avLst/>
          </a:prstGeom>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8"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3" descr="D:\ảnh\LOGO bachmai.jpg"/>
          <p:cNvPicPr>
            <a:picLocks noChangeAspect="1" noChangeArrowheads="1"/>
          </p:cNvPicPr>
          <p:nvPr/>
        </p:nvPicPr>
        <p:blipFill>
          <a:blip r:embed="rId5"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337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1. MỤC ĐÍCH</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itchFamily="34" charset="0"/>
                <a:cs typeface="Arial" pitchFamily="34" charset="0"/>
              </a:rPr>
              <a:t>Nhận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biết</a:t>
            </a:r>
            <a:r>
              <a:rPr lang="en-US" sz="2600" b="1" dirty="0" smtClean="0">
                <a:solidFill>
                  <a:srgbClr val="000099"/>
                </a:solidFill>
                <a:latin typeface="Arial" pitchFamily="34" charset="0"/>
                <a:cs typeface="Arial" pitchFamily="34" charset="0"/>
              </a:rPr>
              <a:t> </a:t>
            </a:r>
            <a:r>
              <a:rPr lang="vi-VN" sz="2600" b="1" dirty="0" smtClean="0">
                <a:solidFill>
                  <a:srgbClr val="000099"/>
                </a:solidFill>
                <a:latin typeface="Arial" panose="020B0604020202020204" pitchFamily="34" charset="0"/>
                <a:cs typeface="Arial" panose="020B0604020202020204" pitchFamily="34" charset="0"/>
              </a:rPr>
              <a:t>tình </a:t>
            </a:r>
            <a:r>
              <a:rPr lang="vi-VN" sz="2600" b="1" dirty="0">
                <a:solidFill>
                  <a:srgbClr val="000099"/>
                </a:solidFill>
                <a:latin typeface="Arial" panose="020B0604020202020204" pitchFamily="34" charset="0"/>
                <a:cs typeface="Arial" panose="020B0604020202020204" pitchFamily="34" charset="0"/>
              </a:rPr>
              <a:t>trạng hiện tại và những vấn đề ưu tiên </a:t>
            </a:r>
            <a:r>
              <a:rPr lang="vi-VN" sz="2600" b="1" dirty="0" smtClean="0">
                <a:solidFill>
                  <a:srgbClr val="000099"/>
                </a:solidFill>
                <a:latin typeface="Arial" panose="020B0604020202020204" pitchFamily="34" charset="0"/>
                <a:cs typeface="Arial" panose="020B0604020202020204" pitchFamily="34" charset="0"/>
              </a:rPr>
              <a:t>chăm sóc</a:t>
            </a:r>
            <a:r>
              <a:rPr lang="en-US" sz="2600" b="1" dirty="0" smtClean="0">
                <a:solidFill>
                  <a:srgbClr val="000099"/>
                </a:solidFill>
                <a:latin typeface="Arial" panose="020B0604020202020204" pitchFamily="34" charset="0"/>
                <a:cs typeface="Arial" panose="020B0604020202020204" pitchFamily="34" charset="0"/>
              </a:rPr>
              <a:t> </a:t>
            </a:r>
            <a:r>
              <a:rPr lang="vi-VN" sz="2600" b="1" dirty="0" smtClean="0">
                <a:solidFill>
                  <a:srgbClr val="000099"/>
                </a:solidFill>
                <a:latin typeface="Arial" panose="020B0604020202020204" pitchFamily="34" charset="0"/>
                <a:cs typeface="Arial" panose="020B0604020202020204" pitchFamily="34" charset="0"/>
              </a:rPr>
              <a:t>về sức </a:t>
            </a:r>
            <a:r>
              <a:rPr lang="vi-VN" sz="2600" b="1" dirty="0">
                <a:solidFill>
                  <a:srgbClr val="000099"/>
                </a:solidFill>
                <a:latin typeface="Arial" panose="020B0604020202020204" pitchFamily="34" charset="0"/>
                <a:cs typeface="Arial" panose="020B0604020202020204" pitchFamily="34" charset="0"/>
              </a:rPr>
              <a:t>khoẻ của </a:t>
            </a:r>
            <a:r>
              <a:rPr lang="en-US" sz="2600" b="1" dirty="0" smtClean="0">
                <a:solidFill>
                  <a:srgbClr val="000099"/>
                </a:solidFill>
                <a:latin typeface="Arial" panose="020B0604020202020204" pitchFamily="34" charset="0"/>
                <a:cs typeface="Arial" panose="020B0604020202020204" pitchFamily="34" charset="0"/>
              </a:rPr>
              <a:t>NB.</a:t>
            </a:r>
          </a:p>
          <a:p>
            <a:pPr marL="457200" lvl="0" indent="-457200" algn="l">
              <a:lnSpc>
                <a:spcPct val="150000"/>
              </a:lnSpc>
              <a:spcBef>
                <a:spcPts val="0"/>
              </a:spcBef>
              <a:buFont typeface="Arial" panose="020B0604020202020204" pitchFamily="34" charset="0"/>
              <a:buChar char="•"/>
            </a:pPr>
            <a:r>
              <a:rPr lang="en-US" sz="2600" b="1" dirty="0" err="1" smtClean="0">
                <a:solidFill>
                  <a:srgbClr val="000099"/>
                </a:solidFill>
                <a:latin typeface="Arial" panose="020B0604020202020204" pitchFamily="34" charset="0"/>
                <a:cs typeface="Arial" panose="020B0604020202020204" pitchFamily="34" charset="0"/>
              </a:rPr>
              <a:t>Áp</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dụng</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được</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kết</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quả</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thăm</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khám</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nhận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định</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vào</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việc</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lập</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quy</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trình</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chăm</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sóc</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theo</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dõi</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tiến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triển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của</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bệnh</a:t>
            </a:r>
            <a:r>
              <a:rPr lang="en-US" sz="2600" b="1" dirty="0" smtClean="0">
                <a:solidFill>
                  <a:srgbClr val="000099"/>
                </a:solidFill>
                <a:latin typeface="Arial" panose="020B0604020202020204" pitchFamily="34" charset="0"/>
                <a:cs typeface="Arial" panose="020B0604020202020204" pitchFamily="34" charset="0"/>
              </a:rPr>
              <a:t>.</a:t>
            </a: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5</a:t>
            </a:fld>
            <a:endParaRPr lang="en-US"/>
          </a:p>
        </p:txBody>
      </p:sp>
    </p:spTree>
    <p:extLst>
      <p:ext uri="{BB962C8B-B14F-4D97-AF65-F5344CB8AC3E}">
        <p14:creationId xmlns:p14="http://schemas.microsoft.com/office/powerpoint/2010/main" val="3216861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2" name="Rectangle 1">
            <a:extLst>
              <a:ext uri="{FF2B5EF4-FFF2-40B4-BE49-F238E27FC236}">
                <a16:creationId xmlns="" xmlns:a16="http://schemas.microsoft.com/office/drawing/2014/main" id="{BF3034DC-EE04-4F10-944E-DCC28B0749C0}"/>
              </a:ext>
            </a:extLst>
          </p:cNvPr>
          <p:cNvSpPr/>
          <p:nvPr/>
        </p:nvSpPr>
        <p:spPr>
          <a:xfrm>
            <a:off x="383673" y="863590"/>
            <a:ext cx="7918464" cy="3785652"/>
          </a:xfrm>
          <a:prstGeom prst="rect">
            <a:avLst/>
          </a:prstGeom>
        </p:spPr>
        <p:txBody>
          <a:bodyPr wrap="square">
            <a:spAutoFit/>
          </a:bodyPr>
          <a:lstStyle/>
          <a:p>
            <a:pPr algn="just"/>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Những</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điều</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cần</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lưu</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ý </a:t>
            </a:r>
          </a:p>
          <a:p>
            <a:pPr algn="just"/>
            <a:endPar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người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không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đỡ</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người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quá</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nặng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người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tự</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xoay</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trở</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họ</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tự</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làm</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chỉ</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giúp</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họ</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cần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đứng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cạnh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giường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về</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phía</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người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nghiêng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qua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tốt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nhất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Luôn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giữ</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người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đúng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tư</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thế</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xoay</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trở</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thường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xuyên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mỗi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2 -3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giờ</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nên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chú</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ý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vùng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tỳ</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đè</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0000FF"/>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6"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9584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91440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4000"/>
              </a:lnSpc>
              <a:spcBef>
                <a:spcPts val="0"/>
              </a:spcBef>
              <a:tabLst>
                <a:tab pos="228600" algn="l"/>
              </a:tabLst>
            </a:pPr>
            <a:endParaRPr lang="en-US" sz="1400" b="1" dirty="0">
              <a:solidFill>
                <a:srgbClr val="0000FF"/>
              </a:solidFill>
              <a:cs typeface="Arial" pitchFamily="34" charset="0"/>
            </a:endParaRPr>
          </a:p>
          <a:p>
            <a:pPr marL="228600">
              <a:lnSpc>
                <a:spcPct val="114000"/>
              </a:lnSpc>
              <a:spcBef>
                <a:spcPts val="0"/>
              </a:spcBef>
              <a:tabLst>
                <a:tab pos="228600" algn="l"/>
              </a:tabLst>
            </a:pPr>
            <a:r>
              <a:rPr lang="en-US" sz="2400" b="1" dirty="0" err="1" smtClean="0">
                <a:solidFill>
                  <a:srgbClr val="0000FF"/>
                </a:solidFill>
                <a:latin typeface="Arial" panose="020B0604020202020204" pitchFamily="34" charset="0"/>
                <a:cs typeface="Arial" panose="020B0604020202020204" pitchFamily="34" charset="0"/>
              </a:rPr>
              <a:t>Trình</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niệm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c</a:t>
            </a:r>
            <a:r>
              <a:rPr lang="vi-VN" sz="2400" b="1" dirty="0">
                <a:solidFill>
                  <a:srgbClr val="0000FF"/>
                </a:solidFill>
                <a:latin typeface="Arial" panose="020B0604020202020204" pitchFamily="34" charset="0"/>
                <a:cs typeface="Arial" panose="020B0604020202020204" pitchFamily="34" charset="0"/>
              </a:rPr>
              <a:t>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chế</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loét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ép</a:t>
            </a:r>
            <a:r>
              <a:rPr lang="en-US" sz="2400" b="1" dirty="0">
                <a:solidFill>
                  <a:srgbClr val="0000FF"/>
                </a:solidFill>
                <a:latin typeface="Arial" panose="020B0604020202020204" pitchFamily="34" charset="0"/>
                <a:cs typeface="Arial" panose="020B0604020202020204" pitchFamily="34" charset="0"/>
              </a:rPr>
              <a:t>?</a:t>
            </a:r>
            <a:r>
              <a:rPr lang="en-US" b="1" dirty="0"/>
              <a:t> </a:t>
            </a:r>
            <a:endParaRPr lang="en-US" dirty="0"/>
          </a:p>
          <a:p>
            <a:pPr marL="571500" indent="-342900" algn="l">
              <a:buFont typeface="Arial" panose="020B0604020202020204" pitchFamily="34" charset="0"/>
              <a:buChar char="•"/>
            </a:pPr>
            <a:endParaRPr lang="en-US" sz="2400" b="1" dirty="0">
              <a:solidFill>
                <a:srgbClr val="0000FF"/>
              </a:solidFill>
              <a:cs typeface="Arial" pitchFamily="34" charset="0"/>
            </a:endParaRPr>
          </a:p>
        </p:txBody>
      </p:sp>
      <p:sp>
        <p:nvSpPr>
          <p:cNvPr id="2" name="Rectangle 1"/>
          <p:cNvSpPr/>
          <p:nvPr/>
        </p:nvSpPr>
        <p:spPr>
          <a:xfrm>
            <a:off x="3429000" y="138730"/>
            <a:ext cx="1972015" cy="513346"/>
          </a:xfrm>
          <a:prstGeom prst="rect">
            <a:avLst/>
          </a:prstGeom>
        </p:spPr>
        <p:txBody>
          <a:bodyPr wrap="none">
            <a:spAutoFit/>
          </a:bodyPr>
          <a:lstStyle/>
          <a:p>
            <a:pPr marL="228600">
              <a:lnSpc>
                <a:spcPct val="114000"/>
              </a:lnSpc>
              <a:spcBef>
                <a:spcPts val="0"/>
              </a:spcBef>
              <a:tabLst>
                <a:tab pos="228600" algn="l"/>
              </a:tabLst>
            </a:pPr>
            <a:r>
              <a:rPr lang="en-US" sz="2400" b="1" dirty="0" smtClean="0">
                <a:solidFill>
                  <a:schemeClr val="bg1"/>
                </a:solidFill>
                <a:latin typeface="Arial" panose="020B0604020202020204" pitchFamily="34" charset="0"/>
                <a:cs typeface="Arial" panose="020B0604020202020204" pitchFamily="34" charset="0"/>
              </a:rPr>
              <a:t>CÂU HỎI </a:t>
            </a:r>
            <a:r>
              <a:rPr lang="en-US" sz="2400" b="1" dirty="0">
                <a:solidFill>
                  <a:schemeClr val="bg1"/>
                </a:solidFill>
                <a:latin typeface="Arial" panose="020B0604020202020204" pitchFamily="34" charset="0"/>
                <a:cs typeface="Arial" panose="020B0604020202020204" pitchFamily="34" charset="0"/>
              </a:rPr>
              <a:t>8</a:t>
            </a:r>
            <a:endParaRPr lang="en-US" sz="2400" b="1"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I. </a:t>
            </a:r>
            <a:r>
              <a:rPr lang="vi-VN" sz="2200" b="1" dirty="0" smtClean="0">
                <a:solidFill>
                  <a:schemeClr val="bg1"/>
                </a:solidFill>
                <a:latin typeface="Tahoma" pitchFamily="34" charset="0"/>
                <a:ea typeface="Tahoma" pitchFamily="34" charset="0"/>
                <a:cs typeface="Tahoma" pitchFamily="34" charset="0"/>
              </a:rPr>
              <a:t>CÁC TƯ THẾ NGHỈ NGƠI TRỊ LIỆU THÔNG THƯỜNG</a:t>
            </a:r>
            <a:endParaRPr lang="en-US" sz="2200" b="1" dirty="0">
              <a:solidFill>
                <a:schemeClr val="bg1"/>
              </a:solidFill>
              <a:latin typeface="Arial" pitchFamily="34" charset="0"/>
              <a:ea typeface="Tahoma" pitchFamily="34" charset="0"/>
              <a:cs typeface="Arial" pitchFamily="34" charset="0"/>
            </a:endParaRPr>
          </a:p>
        </p:txBody>
      </p:sp>
      <p:pic>
        <p:nvPicPr>
          <p:cNvPr id="17"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7864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 y="685799"/>
            <a:ext cx="4218059"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4000"/>
              </a:lnSpc>
              <a:spcBef>
                <a:spcPts val="0"/>
              </a:spcBef>
              <a:tabLst>
                <a:tab pos="228600" algn="l"/>
              </a:tabLst>
            </a:pPr>
            <a:endParaRPr lang="en-US" sz="1200" b="1" dirty="0">
              <a:solidFill>
                <a:srgbClr val="0000FF"/>
              </a:solidFill>
              <a:cs typeface="Arial" pitchFamily="34" charset="0"/>
            </a:endParaRPr>
          </a:p>
          <a:p>
            <a:pPr marL="228600" algn="just">
              <a:lnSpc>
                <a:spcPct val="114000"/>
              </a:lnSpc>
              <a:spcBef>
                <a:spcPts val="0"/>
              </a:spcBef>
              <a:tabLst>
                <a:tab pos="228600" algn="l"/>
              </a:tabLst>
            </a:pPr>
            <a:r>
              <a:rPr lang="en-US" sz="2000" b="1" dirty="0">
                <a:solidFill>
                  <a:srgbClr val="0000FF"/>
                </a:solidFill>
                <a:latin typeface="Arial" panose="020B0604020202020204" pitchFamily="34" charset="0"/>
                <a:cs typeface="Arial" panose="020B0604020202020204" pitchFamily="34" charset="0"/>
              </a:rPr>
              <a:t>1</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Khái</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niêm</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và</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cơ</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chế</a:t>
            </a:r>
            <a:endParaRPr lang="en-US" sz="2000" b="1" dirty="0">
              <a:solidFill>
                <a:srgbClr val="0000FF"/>
              </a:solidFill>
              <a:latin typeface="Arial" panose="020B0604020202020204" pitchFamily="34" charset="0"/>
              <a:cs typeface="Arial" panose="020B0604020202020204" pitchFamily="34" charset="0"/>
            </a:endParaRPr>
          </a:p>
          <a:p>
            <a:pPr marL="457200" indent="-457200" algn="just">
              <a:buFontTx/>
              <a:buChar char="-"/>
            </a:pPr>
            <a:r>
              <a:rPr lang="en-US" sz="2000" dirty="0" err="1">
                <a:solidFill>
                  <a:srgbClr val="0000FF"/>
                </a:solidFill>
                <a:latin typeface="Arial" panose="020B0604020202020204" pitchFamily="34" charset="0"/>
                <a:cs typeface="Arial" panose="020B0604020202020204" pitchFamily="34" charset="0"/>
              </a:rPr>
              <a:t>Loét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ép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mảng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mục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Tổn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a:t>
            </a:r>
            <a:r>
              <a:rPr lang="vi-VN" sz="2000" dirty="0">
                <a:solidFill>
                  <a:srgbClr val="0000FF"/>
                </a:solidFill>
                <a:latin typeface="Arial" panose="020B0604020202020204" pitchFamily="34" charset="0"/>
                <a:cs typeface="Arial" panose="020B0604020202020204" pitchFamily="34" charset="0"/>
              </a:rPr>
              <a:t>ư</a:t>
            </a:r>
            <a:r>
              <a:rPr lang="en-US" sz="2000" dirty="0" err="1">
                <a:solidFill>
                  <a:srgbClr val="0000FF"/>
                </a:solidFill>
                <a:latin typeface="Arial" panose="020B0604020202020204" pitchFamily="34" charset="0"/>
                <a:cs typeface="Arial" panose="020B0604020202020204" pitchFamily="34" charset="0"/>
              </a:rPr>
              <a:t>ơng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hoại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tử</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chức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giữa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vùng</a:t>
            </a:r>
            <a:r>
              <a:rPr lang="en-US" sz="2000" dirty="0">
                <a:solidFill>
                  <a:srgbClr val="0000FF"/>
                </a:solidFill>
                <a:latin typeface="Arial" panose="020B0604020202020204" pitchFamily="34" charset="0"/>
                <a:cs typeface="Arial" panose="020B0604020202020204" pitchFamily="34" charset="0"/>
              </a:rPr>
              <a:t> x</a:t>
            </a:r>
            <a:r>
              <a:rPr lang="vi-VN" sz="2000" dirty="0">
                <a:solidFill>
                  <a:srgbClr val="0000FF"/>
                </a:solidFill>
                <a:latin typeface="Arial" panose="020B0604020202020204" pitchFamily="34" charset="0"/>
                <a:cs typeface="Arial" panose="020B0604020202020204" pitchFamily="34" charset="0"/>
              </a:rPr>
              <a:t>ư</a:t>
            </a:r>
            <a:r>
              <a:rPr lang="en-US" sz="2000" dirty="0" err="1">
                <a:solidFill>
                  <a:srgbClr val="0000FF"/>
                </a:solidFill>
                <a:latin typeface="Arial" panose="020B0604020202020204" pitchFamily="34" charset="0"/>
                <a:cs typeface="Arial" panose="020B0604020202020204" pitchFamily="34" charset="0"/>
              </a:rPr>
              <a:t>ơng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vật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có</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nền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cứng</a:t>
            </a:r>
            <a:r>
              <a:rPr lang="en-US" sz="2000" dirty="0">
                <a:solidFill>
                  <a:srgbClr val="0000FF"/>
                </a:solidFill>
                <a:latin typeface="Arial" panose="020B0604020202020204" pitchFamily="34" charset="0"/>
                <a:cs typeface="Arial" panose="020B0604020202020204" pitchFamily="34" charset="0"/>
              </a:rPr>
              <a:t>.</a:t>
            </a:r>
          </a:p>
          <a:p>
            <a:pPr marL="457200" indent="-457200" algn="l">
              <a:buFontTx/>
              <a:buChar char="-"/>
            </a:pPr>
            <a:endParaRPr lang="en-US" sz="2000" dirty="0">
              <a:solidFill>
                <a:srgbClr val="0000FF"/>
              </a:solidFill>
              <a:latin typeface="Arial" panose="020B0604020202020204" pitchFamily="34" charset="0"/>
              <a:cs typeface="Arial" panose="020B0604020202020204" pitchFamily="34" charset="0"/>
            </a:endParaRPr>
          </a:p>
          <a:p>
            <a:pPr marL="457200" indent="-457200" algn="just">
              <a:buFontTx/>
              <a:buChar char="-"/>
            </a:pPr>
            <a:r>
              <a:rPr lang="en-US" sz="2000" dirty="0" smtClean="0">
                <a:solidFill>
                  <a:srgbClr val="0000FF"/>
                </a:solidFill>
                <a:latin typeface="Arial" panose="020B0604020202020204" pitchFamily="34" charset="0"/>
                <a:cs typeface="Arial" panose="020B0604020202020204" pitchFamily="34" charset="0"/>
              </a:rPr>
              <a:t>Da, </a:t>
            </a:r>
            <a:r>
              <a:rPr lang="en-US" sz="2000" dirty="0" err="1" smtClean="0">
                <a:solidFill>
                  <a:srgbClr val="0000FF"/>
                </a:solidFill>
                <a:latin typeface="Arial" panose="020B0604020202020204" pitchFamily="34" charset="0"/>
                <a:cs typeface="Arial" panose="020B0604020202020204" pitchFamily="34" charset="0"/>
              </a:rPr>
              <a:t>cơ</a:t>
            </a:r>
            <a:r>
              <a:rPr lang="en-US" sz="2000" dirty="0" smtClean="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bị</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đè</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ép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liên</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tục</a:t>
            </a:r>
            <a:r>
              <a:rPr lang="en-US" sz="2000" dirty="0" smtClean="0">
                <a:solidFill>
                  <a:srgbClr val="0000FF"/>
                </a:solidFill>
                <a:latin typeface="Arial" panose="020B0604020202020204" pitchFamily="34" charset="0"/>
                <a:cs typeface="Arial" panose="020B0604020202020204" pitchFamily="34" charset="0"/>
              </a:rPr>
              <a:t> </a:t>
            </a:r>
            <a:r>
              <a:rPr lang="en-US" sz="2000"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en-US" sz="2000" dirty="0" err="1">
                <a:solidFill>
                  <a:srgbClr val="0000FF"/>
                </a:solidFill>
                <a:latin typeface="Arial" panose="020B0604020202020204" pitchFamily="34" charset="0"/>
                <a:cs typeface="Arial" panose="020B0604020202020204" pitchFamily="34" charset="0"/>
              </a:rPr>
              <a:t>Lưu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lượng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máu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giảm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việc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cung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cấp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chất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dinh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dưỡng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oxy </a:t>
            </a:r>
            <a:r>
              <a:rPr lang="en-US" sz="2000" dirty="0" err="1">
                <a:solidFill>
                  <a:srgbClr val="0000FF"/>
                </a:solidFill>
                <a:latin typeface="Arial" panose="020B0604020202020204" pitchFamily="34" charset="0"/>
                <a:cs typeface="Arial" panose="020B0604020202020204" pitchFamily="34" charset="0"/>
              </a:rPr>
              <a:t>bị</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suy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yếu</a:t>
            </a:r>
            <a:r>
              <a:rPr lang="en-US" sz="2000" dirty="0">
                <a:solidFill>
                  <a:srgbClr val="0000FF"/>
                </a:solidFill>
                <a:latin typeface="Arial" panose="020B0604020202020204" pitchFamily="34" charset="0"/>
                <a:cs typeface="Arial" panose="020B0604020202020204" pitchFamily="34" charset="0"/>
              </a:rPr>
              <a:t> </a:t>
            </a:r>
            <a:r>
              <a:rPr lang="en-US" sz="2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tế</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bào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bị</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phân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hủy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hình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thành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loét</a:t>
            </a:r>
            <a:r>
              <a:rPr lang="en-US" sz="2000" dirty="0">
                <a:solidFill>
                  <a:srgbClr val="0000FF"/>
                </a:solidFill>
                <a:latin typeface="Arial" panose="020B0604020202020204" pitchFamily="34" charset="0"/>
                <a:cs typeface="Arial" panose="020B0604020202020204" pitchFamily="34" charset="0"/>
              </a:rPr>
              <a:t>.</a:t>
            </a:r>
          </a:p>
          <a:p>
            <a:pPr marL="571500" indent="-342900" algn="l">
              <a:buFont typeface="Arial" panose="020B0604020202020204" pitchFamily="34" charset="0"/>
              <a:buChar char="•"/>
            </a:pPr>
            <a:endParaRPr lang="en-US" sz="2000" b="1" dirty="0">
              <a:solidFill>
                <a:srgbClr val="0000FF"/>
              </a:solidFill>
              <a:cs typeface="Arial" pitchFamily="34" charset="0"/>
            </a:endParaRPr>
          </a:p>
        </p:txBody>
      </p:sp>
      <p:pic>
        <p:nvPicPr>
          <p:cNvPr id="1026" name="Picture 2" descr="Káº¿t quáº£ hÃ¬nh áº£nh cho loet ep"/>
          <p:cNvPicPr>
            <a:picLocks noChangeAspect="1" noChangeArrowheads="1"/>
          </p:cNvPicPr>
          <p:nvPr/>
        </p:nvPicPr>
        <p:blipFill rotWithShape="1">
          <a:blip r:embed="rId3">
            <a:extLst>
              <a:ext uri="{28A0092B-C50C-407E-A947-70E740481C1C}">
                <a14:useLocalDpi xmlns:a14="http://schemas.microsoft.com/office/drawing/2010/main" val="0"/>
              </a:ext>
            </a:extLst>
          </a:blip>
          <a:srcRect l="16273" r="47667"/>
          <a:stretch/>
        </p:blipFill>
        <p:spPr bwMode="auto">
          <a:xfrm>
            <a:off x="6617282" y="703059"/>
            <a:ext cx="2362200" cy="42978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2.bp.blogspot.com/-C6Kya_DH4Js/U-hStPaWq2I/AAAAAAAAPYU/nVbbbkK6CAc/s1600/8b9a1d3682f077237da62dc154764efa_o.jpg">
            <a:extLst>
              <a:ext uri="{FF2B5EF4-FFF2-40B4-BE49-F238E27FC236}">
                <a16:creationId xmlns="" xmlns:a16="http://schemas.microsoft.com/office/drawing/2014/main" id="{C87D1AA2-EB15-41B9-B7A9-11AFF486D1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990" y="1101310"/>
            <a:ext cx="1991360" cy="1622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press ulcer">
            <a:extLst>
              <a:ext uri="{FF2B5EF4-FFF2-40B4-BE49-F238E27FC236}">
                <a16:creationId xmlns="" xmlns:a16="http://schemas.microsoft.com/office/drawing/2014/main" id="{6E8E267E-2C14-41B8-AFC9-7ED0955AF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895" y="3181350"/>
            <a:ext cx="2101421" cy="14423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Arial" pitchFamily="34" charset="0"/>
                <a:ea typeface="Tahoma" pitchFamily="34" charset="0"/>
                <a:cs typeface="Arial" pitchFamily="34" charset="0"/>
              </a:rPr>
              <a:t>II</a:t>
            </a:r>
            <a:r>
              <a:rPr lang="en-US" sz="2200" b="1" dirty="0">
                <a:solidFill>
                  <a:schemeClr val="bg1"/>
                </a:solidFill>
                <a:latin typeface="Arial" pitchFamily="34" charset="0"/>
                <a:ea typeface="Tahoma" pitchFamily="34" charset="0"/>
                <a:cs typeface="Arial" pitchFamily="34" charset="0"/>
              </a:rPr>
              <a:t>. DỰ PHÒNG VÀ CHĂM SÓC LOÉT ÉP</a:t>
            </a:r>
          </a:p>
        </p:txBody>
      </p:sp>
      <p:pic>
        <p:nvPicPr>
          <p:cNvPr id="17" name="Picture 3" descr="D:\ảnh\LOGO bachmai.jpg"/>
          <p:cNvPicPr>
            <a:picLocks noChangeAspect="1" noChangeArrowheads="1"/>
          </p:cNvPicPr>
          <p:nvPr/>
        </p:nvPicPr>
        <p:blipFill>
          <a:blip r:embed="rId6"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7"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8369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p>
        </p:txBody>
      </p:sp>
      <p:sp>
        <p:nvSpPr>
          <p:cNvPr id="16" name="Subtitle 2"/>
          <p:cNvSpPr txBox="1">
            <a:spLocks/>
          </p:cNvSpPr>
          <p:nvPr/>
        </p:nvSpPr>
        <p:spPr>
          <a:xfrm>
            <a:off x="-1" y="619747"/>
            <a:ext cx="8229601" cy="46761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4000"/>
              </a:lnSpc>
              <a:spcBef>
                <a:spcPts val="0"/>
              </a:spcBef>
              <a:tabLst>
                <a:tab pos="228600" algn="l"/>
              </a:tabLst>
            </a:pPr>
            <a:endParaRPr lang="en-US" sz="1200" b="1" dirty="0">
              <a:solidFill>
                <a:srgbClr val="0000FF"/>
              </a:solidFill>
              <a:cs typeface="Arial" pitchFamily="34" charset="0"/>
            </a:endParaRPr>
          </a:p>
          <a:p>
            <a:pPr marL="228600" algn="just">
              <a:lnSpc>
                <a:spcPct val="114000"/>
              </a:lnSpc>
              <a:spcBef>
                <a:spcPts val="0"/>
              </a:spcBef>
              <a:tabLst>
                <a:tab pos="228600" algn="l"/>
              </a:tabLst>
            </a:pPr>
            <a:r>
              <a:rPr lang="en-US" sz="2000" b="1" dirty="0" smtClean="0">
                <a:solidFill>
                  <a:srgbClr val="0000FF"/>
                </a:solidFill>
                <a:latin typeface="Arial" panose="020B0604020202020204" pitchFamily="34" charset="0"/>
                <a:cs typeface="Arial" panose="020B0604020202020204" pitchFamily="34" charset="0"/>
              </a:rPr>
              <a:t>2. </a:t>
            </a:r>
            <a:r>
              <a:rPr lang="en-US" sz="2000" b="1" dirty="0" err="1" smtClean="0">
                <a:solidFill>
                  <a:srgbClr val="0000FF"/>
                </a:solidFill>
                <a:latin typeface="Arial" panose="020B0604020202020204" pitchFamily="34" charset="0"/>
                <a:cs typeface="Arial" panose="020B0604020202020204" pitchFamily="34" charset="0"/>
              </a:rPr>
              <a:t>Nguyên</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nhân</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gây</a:t>
            </a:r>
            <a:r>
              <a:rPr lang="en-US" sz="2000" b="1" dirty="0" smtClean="0">
                <a:solidFill>
                  <a:srgbClr val="0000FF"/>
                </a:solidFill>
                <a:latin typeface="Arial" panose="020B0604020202020204" pitchFamily="34" charset="0"/>
                <a:cs typeface="Arial" panose="020B0604020202020204" pitchFamily="34" charset="0"/>
              </a:rPr>
              <a:t> </a:t>
            </a:r>
            <a:r>
              <a:rPr lang="en-US" sz="2000" b="1" dirty="0" err="1" smtClean="0">
                <a:solidFill>
                  <a:srgbClr val="0000FF"/>
                </a:solidFill>
                <a:latin typeface="Arial" panose="020B0604020202020204" pitchFamily="34" charset="0"/>
                <a:cs typeface="Arial" panose="020B0604020202020204" pitchFamily="34" charset="0"/>
              </a:rPr>
              <a:t>loét</a:t>
            </a:r>
            <a:endParaRPr lang="en-US" sz="2000" b="1"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r>
              <a:rPr lang="en-US" sz="2000" dirty="0" err="1" smtClean="0">
                <a:solidFill>
                  <a:srgbClr val="0000FF"/>
                </a:solidFill>
                <a:latin typeface="Arial" panose="020B0604020202020204" pitchFamily="34" charset="0"/>
                <a:cs typeface="Arial" panose="020B0604020202020204" pitchFamily="34" charset="0"/>
              </a:rPr>
              <a:t>Bị</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tì</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đè</a:t>
            </a: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r>
              <a:rPr lang="en-US" sz="2000" dirty="0" smtClean="0">
                <a:solidFill>
                  <a:srgbClr val="0000FF"/>
                </a:solidFill>
                <a:latin typeface="Arial" panose="020B0604020202020204" pitchFamily="34" charset="0"/>
                <a:cs typeface="Arial" panose="020B0604020202020204" pitchFamily="34" charset="0"/>
              </a:rPr>
              <a:t>NB </a:t>
            </a:r>
            <a:r>
              <a:rPr lang="en-US" sz="2000" dirty="0" err="1" smtClean="0">
                <a:solidFill>
                  <a:srgbClr val="0000FF"/>
                </a:solidFill>
                <a:latin typeface="Arial" panose="020B0604020202020204" pitchFamily="34" charset="0"/>
                <a:cs typeface="Arial" panose="020B0604020202020204" pitchFamily="34" charset="0"/>
              </a:rPr>
              <a:t>bị</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liệt</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hôn</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mê</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nằm</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lâu</a:t>
            </a:r>
            <a:r>
              <a:rPr lang="en-US" sz="2000" dirty="0" smtClean="0">
                <a:solidFill>
                  <a:srgbClr val="0000FF"/>
                </a:solidFill>
                <a:latin typeface="Arial" panose="020B0604020202020204" pitchFamily="34" charset="0"/>
                <a:cs typeface="Arial" panose="020B0604020202020204" pitchFamily="34" charset="0"/>
              </a:rPr>
              <a:t>…</a:t>
            </a:r>
          </a:p>
          <a:p>
            <a:pPr marL="571500" indent="-342900" algn="just">
              <a:lnSpc>
                <a:spcPct val="114000"/>
              </a:lnSpc>
              <a:spcBef>
                <a:spcPts val="0"/>
              </a:spcBef>
              <a:buFont typeface="Arial" panose="020B0604020202020204" pitchFamily="34" charset="0"/>
              <a:buChar char="•"/>
              <a:tabLst>
                <a:tab pos="228600" algn="l"/>
              </a:tabLst>
            </a:pPr>
            <a:r>
              <a:rPr lang="en-US" sz="2000" dirty="0" err="1" smtClean="0">
                <a:solidFill>
                  <a:srgbClr val="0000FF"/>
                </a:solidFill>
                <a:latin typeface="Arial" panose="020B0604020202020204" pitchFamily="34" charset="0"/>
                <a:cs typeface="Arial" panose="020B0604020202020204" pitchFamily="34" charset="0"/>
              </a:rPr>
              <a:t>Người</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giá</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Nb</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thiếu</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dinh</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dưỡng</a:t>
            </a: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r>
              <a:rPr lang="en-US" sz="2000" dirty="0" smtClean="0">
                <a:solidFill>
                  <a:srgbClr val="0000FF"/>
                </a:solidFill>
                <a:latin typeface="Arial" panose="020B0604020202020204" pitchFamily="34" charset="0"/>
                <a:cs typeface="Arial" panose="020B0604020202020204" pitchFamily="34" charset="0"/>
              </a:rPr>
              <a:t>Da </a:t>
            </a:r>
            <a:r>
              <a:rPr lang="en-US" sz="2000" dirty="0" err="1" smtClean="0">
                <a:solidFill>
                  <a:srgbClr val="0000FF"/>
                </a:solidFill>
                <a:latin typeface="Arial" panose="020B0604020202020204" pitchFamily="34" charset="0"/>
                <a:cs typeface="Arial" panose="020B0604020202020204" pitchFamily="34" charset="0"/>
              </a:rPr>
              <a:t>bị</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ẩm</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mồ</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hôi</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phân</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nước</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tiểu</a:t>
            </a:r>
            <a:r>
              <a:rPr lang="en-US" sz="2000" dirty="0" smtClean="0">
                <a:solidFill>
                  <a:srgbClr val="0000FF"/>
                </a:solidFill>
                <a:latin typeface="Arial" panose="020B0604020202020204" pitchFamily="34" charset="0"/>
                <a:cs typeface="Arial" panose="020B0604020202020204" pitchFamily="34" charset="0"/>
              </a:rPr>
              <a:t>…</a:t>
            </a:r>
          </a:p>
          <a:p>
            <a:pPr marL="571500" indent="-342900" algn="just">
              <a:lnSpc>
                <a:spcPct val="114000"/>
              </a:lnSpc>
              <a:spcBef>
                <a:spcPts val="0"/>
              </a:spcBef>
              <a:buFont typeface="Arial" panose="020B0604020202020204" pitchFamily="34" charset="0"/>
              <a:buChar char="•"/>
              <a:tabLst>
                <a:tab pos="228600" algn="l"/>
              </a:tabLst>
            </a:pPr>
            <a:r>
              <a:rPr lang="en-US" sz="2000" dirty="0" err="1" smtClean="0">
                <a:solidFill>
                  <a:srgbClr val="0000FF"/>
                </a:solidFill>
                <a:latin typeface="Arial" panose="020B0604020202020204" pitchFamily="34" charset="0"/>
                <a:cs typeface="Arial" panose="020B0604020202020204" pitchFamily="34" charset="0"/>
              </a:rPr>
              <a:t>Vải</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trải</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giường</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không</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phẳng</a:t>
            </a: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r>
              <a:rPr lang="en-US" sz="2000" dirty="0" err="1">
                <a:solidFill>
                  <a:srgbClr val="0000FF"/>
                </a:solidFill>
                <a:latin typeface="Arial" panose="020B0604020202020204" pitchFamily="34" charset="0"/>
                <a:cs typeface="Arial" panose="020B0604020202020204" pitchFamily="34" charset="0"/>
              </a:rPr>
              <a:t>Mất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cảm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bảo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vệ</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không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còn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nhận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biết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mỏi</a:t>
            </a:r>
            <a:r>
              <a:rPr lang="en-US" sz="2000" dirty="0">
                <a:solidFill>
                  <a:srgbClr val="0000FF"/>
                </a:solidFill>
                <a:latin typeface="Arial" panose="020B0604020202020204" pitchFamily="34" charset="0"/>
                <a:cs typeface="Arial" panose="020B0604020202020204" pitchFamily="34" charset="0"/>
              </a:rPr>
              <a:t> do </a:t>
            </a:r>
            <a:r>
              <a:rPr lang="en-US" sz="2000" dirty="0" err="1">
                <a:solidFill>
                  <a:srgbClr val="0000FF"/>
                </a:solidFill>
                <a:latin typeface="Arial" panose="020B0604020202020204" pitchFamily="34" charset="0"/>
                <a:cs typeface="Arial" panose="020B0604020202020204" pitchFamily="34" charset="0"/>
              </a:rPr>
              <a:t>nằm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lâu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tê</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lạnh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ẩm</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ướt</a:t>
            </a:r>
            <a:r>
              <a:rPr lang="en-US" sz="2000" dirty="0" smtClean="0">
                <a:solidFill>
                  <a:srgbClr val="0000FF"/>
                </a:solidFill>
                <a:latin typeface="Arial" panose="020B0604020202020204" pitchFamily="34" charset="0"/>
                <a:cs typeface="Arial" panose="020B0604020202020204" pitchFamily="34" charset="0"/>
              </a:rPr>
              <a:t>.</a:t>
            </a:r>
          </a:p>
          <a:p>
            <a:pPr marL="571500" indent="-342900" algn="just">
              <a:lnSpc>
                <a:spcPct val="114000"/>
              </a:lnSpc>
              <a:spcBef>
                <a:spcPts val="0"/>
              </a:spcBef>
              <a:buFont typeface="Arial" panose="020B0604020202020204" pitchFamily="34" charset="0"/>
              <a:buChar char="•"/>
              <a:tabLst>
                <a:tab pos="228600" algn="l"/>
              </a:tabLst>
            </a:pPr>
            <a:r>
              <a:rPr lang="en-US" sz="2000" dirty="0" err="1">
                <a:solidFill>
                  <a:srgbClr val="0000FF"/>
                </a:solidFill>
                <a:latin typeface="Arial" panose="020B0604020202020204" pitchFamily="34" charset="0"/>
                <a:cs typeface="Arial" panose="020B0604020202020204" pitchFamily="34" charset="0"/>
              </a:rPr>
              <a:t>Một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số</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yếu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tố</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khác</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như</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Thay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đổi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cảm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tiếp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xúc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với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môi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trường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ẩm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ướt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mất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khả</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năng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vận</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động</a:t>
            </a:r>
            <a:r>
              <a:rPr lang="en-US" sz="2000" dirty="0" smtClean="0">
                <a:solidFill>
                  <a:srgbClr val="0000FF"/>
                </a:solidFill>
                <a:latin typeface="Arial" panose="020B0604020202020204" pitchFamily="34" charset="0"/>
                <a:cs typeface="Arial" panose="020B0604020202020204" pitchFamily="34" charset="0"/>
              </a:rPr>
              <a:t>…</a:t>
            </a:r>
          </a:p>
          <a:p>
            <a:pPr marL="571500" indent="-342900" algn="just">
              <a:lnSpc>
                <a:spcPct val="114000"/>
              </a:lnSpc>
              <a:spcBef>
                <a:spcPts val="0"/>
              </a:spcBef>
              <a:buFont typeface="Arial" panose="020B0604020202020204" pitchFamily="34" charset="0"/>
              <a:buChar char="•"/>
              <a:tabLst>
                <a:tab pos="228600" algn="l"/>
              </a:tabLst>
            </a:pPr>
            <a:r>
              <a:rPr lang="en-US" sz="2000" dirty="0" err="1" smtClean="0">
                <a:solidFill>
                  <a:srgbClr val="0000FF"/>
                </a:solidFill>
                <a:latin typeface="Arial" panose="020B0604020202020204" pitchFamily="34" charset="0"/>
                <a:cs typeface="Arial" panose="020B0604020202020204" pitchFamily="34" charset="0"/>
              </a:rPr>
              <a:t>Một</a:t>
            </a:r>
            <a:r>
              <a:rPr lang="en-US" sz="2000" dirty="0" smtClean="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số</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lý</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phối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hợp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tim</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mạch</a:t>
            </a:r>
            <a:r>
              <a:rPr lang="en-US" sz="2000" dirty="0" smtClean="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đái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tháo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đường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tăng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nguy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cơ</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nhiễm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khuẩn</a:t>
            </a:r>
            <a:r>
              <a:rPr lang="en-US" sz="2000" dirty="0">
                <a:solidFill>
                  <a:srgbClr val="0000FF"/>
                </a:solidFill>
                <a:latin typeface="Arial" panose="020B0604020202020204" pitchFamily="34" charset="0"/>
                <a:cs typeface="Arial" panose="020B0604020202020204" pitchFamily="34" charset="0"/>
              </a:rPr>
              <a:t>.</a:t>
            </a:r>
          </a:p>
          <a:p>
            <a:pPr marL="571500" indent="-342900" algn="just">
              <a:lnSpc>
                <a:spcPct val="114000"/>
              </a:lnSpc>
              <a:spcBef>
                <a:spcPts val="0"/>
              </a:spcBef>
              <a:buFont typeface="Arial" panose="020B0604020202020204" pitchFamily="34" charset="0"/>
              <a:buChar char="•"/>
              <a:tabLst>
                <a:tab pos="228600" algn="l"/>
              </a:tabLst>
            </a:pP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endParaRPr lang="en-US" sz="2000" dirty="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endParaRPr lang="en-US" sz="2000" dirty="0" smtClean="0">
              <a:solidFill>
                <a:srgbClr val="0000FF"/>
              </a:solidFill>
              <a:latin typeface="Arial" panose="020B0604020202020204" pitchFamily="34" charset="0"/>
              <a:cs typeface="Arial" panose="020B0604020202020204" pitchFamily="34" charset="0"/>
            </a:endParaRPr>
          </a:p>
          <a:p>
            <a:r>
              <a:rPr lang="en-US" sz="1800" dirty="0" smtClean="0">
                <a:solidFill>
                  <a:srgbClr val="0000FF"/>
                </a:solidFill>
                <a:latin typeface="Arial" panose="020B0604020202020204" pitchFamily="34" charset="0"/>
                <a:cs typeface="Arial" panose="020B0604020202020204" pitchFamily="34" charset="0"/>
              </a:rPr>
              <a:t>- -</a:t>
            </a:r>
            <a:endParaRPr lang="en-US" sz="1800" dirty="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endParaRPr lang="en-US" sz="2000" dirty="0" smtClean="0">
              <a:solidFill>
                <a:srgbClr val="0000FF"/>
              </a:solidFill>
              <a:latin typeface="Arial" panose="020B0604020202020204" pitchFamily="34" charset="0"/>
              <a:cs typeface="Arial" panose="020B0604020202020204" pitchFamily="34" charset="0"/>
            </a:endParaRPr>
          </a:p>
          <a:p>
            <a:pPr marL="571500" indent="-342900" algn="just">
              <a:lnSpc>
                <a:spcPct val="114000"/>
              </a:lnSpc>
              <a:spcBef>
                <a:spcPts val="0"/>
              </a:spcBef>
              <a:buFont typeface="Arial" panose="020B0604020202020204" pitchFamily="34" charset="0"/>
              <a:buChar char="•"/>
              <a:tabLst>
                <a:tab pos="228600" algn="l"/>
              </a:tabLst>
            </a:pPr>
            <a:endParaRPr lang="en-US" sz="2000" dirty="0" smtClean="0">
              <a:solidFill>
                <a:srgbClr val="0000FF"/>
              </a:solidFill>
              <a:latin typeface="Arial" panose="020B0604020202020204" pitchFamily="34" charset="0"/>
              <a:cs typeface="Arial" panose="020B0604020202020204" pitchFamily="34" charset="0"/>
            </a:endParaRPr>
          </a:p>
          <a:p>
            <a:pPr marL="228600" algn="just">
              <a:lnSpc>
                <a:spcPct val="114000"/>
              </a:lnSpc>
              <a:spcBef>
                <a:spcPts val="0"/>
              </a:spcBef>
              <a:tabLst>
                <a:tab pos="228600" algn="l"/>
              </a:tabLst>
            </a:pPr>
            <a:endParaRPr lang="en-US" sz="2000" b="1" dirty="0" smtClean="0">
              <a:solidFill>
                <a:srgbClr val="0000FF"/>
              </a:solidFill>
              <a:latin typeface="Arial" panose="020B0604020202020204" pitchFamily="34" charset="0"/>
              <a:cs typeface="Arial" panose="020B0604020202020204" pitchFamily="34" charset="0"/>
            </a:endParaRPr>
          </a:p>
          <a:p>
            <a:pPr marL="228600" algn="just">
              <a:lnSpc>
                <a:spcPct val="114000"/>
              </a:lnSpc>
              <a:spcBef>
                <a:spcPts val="0"/>
              </a:spcBef>
              <a:tabLst>
                <a:tab pos="228600" algn="l"/>
              </a:tabLst>
            </a:pPr>
            <a:endParaRPr lang="en-US" sz="2000" b="1" dirty="0">
              <a:solidFill>
                <a:srgbClr val="0000FF"/>
              </a:solidFill>
              <a:cs typeface="Arial" pitchFamily="34" charset="0"/>
            </a:endParaRPr>
          </a:p>
        </p:txBody>
      </p:sp>
      <p:sp>
        <p:nvSpPr>
          <p:cNvPr id="13" name="Title 1"/>
          <p:cNvSpPr txBox="1">
            <a:spLocks/>
          </p:cNvSpPr>
          <p:nvPr/>
        </p:nvSpPr>
        <p:spPr>
          <a:xfrm>
            <a:off x="-25400" y="0"/>
            <a:ext cx="9143999" cy="7429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Arial" pitchFamily="34" charset="0"/>
                <a:ea typeface="Tahoma" pitchFamily="34" charset="0"/>
                <a:cs typeface="Arial" pitchFamily="34" charset="0"/>
              </a:rPr>
              <a:t>II</a:t>
            </a:r>
            <a:r>
              <a:rPr lang="en-US" sz="2200" b="1" dirty="0">
                <a:solidFill>
                  <a:schemeClr val="bg1"/>
                </a:solidFill>
                <a:latin typeface="Arial" pitchFamily="34" charset="0"/>
                <a:ea typeface="Tahoma" pitchFamily="34" charset="0"/>
                <a:cs typeface="Arial" pitchFamily="34" charset="0"/>
              </a:rPr>
              <a:t>. DỰ PHÒNG VÀ CHĂM SÓC LOÉT ÉP</a:t>
            </a:r>
          </a:p>
        </p:txBody>
      </p:sp>
      <p:pic>
        <p:nvPicPr>
          <p:cNvPr id="17"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57793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smtClean="0">
                <a:solidFill>
                  <a:schemeClr val="bg1"/>
                </a:solidFill>
                <a:latin typeface="Arial" pitchFamily="34" charset="0"/>
                <a:ea typeface="Tahoma" pitchFamily="34" charset="0"/>
                <a:cs typeface="Arial" pitchFamily="34" charset="0"/>
              </a:rPr>
              <a:t>CÂU HỎI </a:t>
            </a:r>
            <a:r>
              <a:rPr lang="en-US" sz="3600" b="1" dirty="0">
                <a:solidFill>
                  <a:schemeClr val="bg1"/>
                </a:solidFill>
                <a:latin typeface="Arial" pitchFamily="34" charset="0"/>
                <a:ea typeface="Tahoma" pitchFamily="34" charset="0"/>
                <a:cs typeface="Arial" pitchFamily="34" charset="0"/>
              </a:rPr>
              <a:t>8</a:t>
            </a:r>
          </a:p>
        </p:txBody>
      </p:sp>
      <p:sp>
        <p:nvSpPr>
          <p:cNvPr id="6" name="Subtitle 2"/>
          <p:cNvSpPr>
            <a:spLocks noGrp="1"/>
          </p:cNvSpPr>
          <p:nvPr>
            <p:ph type="subTitle" idx="1"/>
          </p:nvPr>
        </p:nvSpPr>
        <p:spPr>
          <a:xfrm>
            <a:off x="152400" y="666749"/>
            <a:ext cx="8763000" cy="4267202"/>
          </a:xfrm>
        </p:spPr>
        <p:txBody>
          <a:bodyPr>
            <a:noAutofit/>
          </a:bodyPr>
          <a:lstStyle/>
          <a:p>
            <a:pPr algn="l"/>
            <a:endParaRPr lang="en-US" dirty="0" smtClean="0">
              <a:solidFill>
                <a:srgbClr val="0000FF"/>
              </a:solidFill>
              <a:latin typeface="Arial" pitchFamily="34" charset="0"/>
              <a:cs typeface="Arial" pitchFamily="34" charset="0"/>
            </a:endParaRPr>
          </a:p>
          <a:p>
            <a:endParaRPr lang="en-US" dirty="0" smtClean="0">
              <a:solidFill>
                <a:schemeClr val="tx2">
                  <a:lumMod val="50000"/>
                </a:schemeClr>
              </a:solidFill>
              <a:latin typeface="Arial" pitchFamily="34" charset="0"/>
              <a:cs typeface="Arial" pitchFamily="34" charset="0"/>
            </a:endParaRPr>
          </a:p>
          <a:p>
            <a:r>
              <a:rPr lang="en-US" b="1" dirty="0" err="1" smtClean="0">
                <a:solidFill>
                  <a:srgbClr val="0000FF"/>
                </a:solidFill>
                <a:latin typeface="Arial" pitchFamily="34" charset="0"/>
                <a:cs typeface="Arial" pitchFamily="34" charset="0"/>
              </a:rPr>
              <a:t>Các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vị</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trí</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dễ</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bị</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loét</a:t>
            </a:r>
            <a:r>
              <a:rPr lang="en-US" b="1" dirty="0" smtClean="0">
                <a:solidFill>
                  <a:srgbClr val="0000FF"/>
                </a:solidFill>
                <a:latin typeface="Arial" pitchFamily="34" charset="0"/>
                <a:cs typeface="Arial" pitchFamily="34" charset="0"/>
              </a:rPr>
              <a:t>?</a:t>
            </a:r>
          </a:p>
          <a:p>
            <a:r>
              <a:rPr lang="en-US" b="1" dirty="0" smtClean="0">
                <a:solidFill>
                  <a:srgbClr val="0000FF"/>
                </a:solidFill>
                <a:latin typeface="Arial" pitchFamily="34" charset="0"/>
                <a:cs typeface="Arial" pitchFamily="34" charset="0"/>
              </a:rPr>
              <a:t> </a:t>
            </a: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54</a:t>
            </a:fld>
            <a:endParaRPr lang="en-US"/>
          </a:p>
        </p:txBody>
      </p:sp>
    </p:spTree>
    <p:extLst>
      <p:ext uri="{BB962C8B-B14F-4D97-AF65-F5344CB8AC3E}">
        <p14:creationId xmlns:p14="http://schemas.microsoft.com/office/powerpoint/2010/main" val="2326466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1" y="685799"/>
            <a:ext cx="4724401"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28600" algn="just">
              <a:lnSpc>
                <a:spcPct val="114000"/>
              </a:lnSpc>
              <a:spcBef>
                <a:spcPts val="0"/>
              </a:spcBef>
              <a:tabLst>
                <a:tab pos="228600" algn="l"/>
              </a:tabLst>
            </a:pPr>
            <a:r>
              <a:rPr lang="en-US" b="1" dirty="0">
                <a:solidFill>
                  <a:srgbClr val="0000FF"/>
                </a:solidFill>
                <a:latin typeface="Arial" panose="020B0604020202020204" pitchFamily="34" charset="0"/>
                <a:cs typeface="Arial" panose="020B0604020202020204" pitchFamily="34" charset="0"/>
              </a:rPr>
              <a:t>3. </a:t>
            </a:r>
            <a:r>
              <a:rPr lang="en-US" sz="2800" b="1" dirty="0" err="1">
                <a:solidFill>
                  <a:srgbClr val="0000FF"/>
                </a:solidFill>
                <a:latin typeface="Arial" panose="020B0604020202020204" pitchFamily="34" charset="0"/>
                <a:cs typeface="Arial" panose="020B0604020202020204" pitchFamily="34" charset="0"/>
              </a:rPr>
              <a:t>Vị</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trí</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dễ</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xuất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hiện</a:t>
            </a:r>
            <a:endParaRPr lang="en-US" sz="2800" b="1" dirty="0">
              <a:solidFill>
                <a:srgbClr val="0000FF"/>
              </a:solidFill>
              <a:latin typeface="Arial" panose="020B0604020202020204" pitchFamily="34" charset="0"/>
              <a:cs typeface="Arial" panose="020B0604020202020204" pitchFamily="34" charset="0"/>
            </a:endParaRPr>
          </a:p>
          <a:p>
            <a:pPr marL="514350" indent="-285750" algn="just">
              <a:lnSpc>
                <a:spcPct val="114000"/>
              </a:lnSpc>
              <a:spcBef>
                <a:spcPts val="0"/>
              </a:spcBef>
              <a:buFont typeface="Arial" panose="020B0604020202020204" pitchFamily="34" charset="0"/>
              <a:buChar char="•"/>
              <a:tabLst>
                <a:tab pos="228600" algn="l"/>
              </a:tabLst>
            </a:pPr>
            <a:endParaRPr lang="en-US" sz="1800" dirty="0">
              <a:solidFill>
                <a:srgbClr val="0000FF"/>
              </a:solidFill>
              <a:latin typeface="Arial" panose="020B0604020202020204" pitchFamily="34" charset="0"/>
              <a:cs typeface="Arial" panose="020B0604020202020204" pitchFamily="34" charset="0"/>
            </a:endParaRPr>
          </a:p>
          <a:p>
            <a:pPr marL="285750" indent="-285750" algn="just">
              <a:lnSpc>
                <a:spcPct val="114000"/>
              </a:lnSpc>
              <a:spcBef>
                <a:spcPts val="0"/>
              </a:spcBef>
              <a:buFont typeface="Arial" panose="020B0604020202020204" pitchFamily="34" charset="0"/>
              <a:buChar char="•"/>
            </a:pPr>
            <a:r>
              <a:rPr lang="vi-VN" sz="1800" dirty="0">
                <a:solidFill>
                  <a:srgbClr val="0000FF"/>
                </a:solidFill>
                <a:latin typeface="Arial" panose="020B0604020202020204" pitchFamily="34" charset="0"/>
                <a:cs typeface="Arial" panose="020B0604020202020204" pitchFamily="34" charset="0"/>
              </a:rPr>
              <a:t>Nằm ngửa: vùng chẩm, vùng xương bả vai, khuỷu tay, vùng cùng cụt, gót chân, mắt cá ngoài</a:t>
            </a:r>
          </a:p>
          <a:p>
            <a:pPr marL="285750" indent="-285750" algn="just">
              <a:buFont typeface="Arial" panose="020B0604020202020204" pitchFamily="34" charset="0"/>
              <a:buChar char="•"/>
            </a:pPr>
            <a:r>
              <a:rPr lang="vi-VN" sz="1800" dirty="0">
                <a:solidFill>
                  <a:srgbClr val="0000FF"/>
                </a:solidFill>
                <a:latin typeface="Arial" panose="020B0604020202020204" pitchFamily="34" charset="0"/>
                <a:cs typeface="Arial" panose="020B0604020202020204" pitchFamily="34" charset="0"/>
              </a:rPr>
              <a:t>Nằm nghiêng: thái dương, vùng bả vai, mào chậu, mặt ngoài đầu gối, mắt cá chân.</a:t>
            </a:r>
            <a:endParaRPr lang="en-US" sz="1800" dirty="0">
              <a:solidFill>
                <a:srgbClr val="0000FF"/>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800" dirty="0" err="1">
                <a:solidFill>
                  <a:srgbClr val="0000FF"/>
                </a:solidFill>
                <a:latin typeface="Arial" panose="020B0604020202020204" pitchFamily="34" charset="0"/>
                <a:cs typeface="Arial" panose="020B0604020202020204" pitchFamily="34" charset="0"/>
              </a:rPr>
              <a:t>Nằm</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sấp</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Vùng</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gò</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má</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vùng</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ngực</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đầu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gối,đầu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ngón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chân</a:t>
            </a:r>
            <a:r>
              <a:rPr lang="en-US" sz="1800"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marL="228600" algn="just">
              <a:lnSpc>
                <a:spcPct val="114000"/>
              </a:lnSpc>
              <a:spcBef>
                <a:spcPts val="0"/>
              </a:spcBef>
              <a:tabLst>
                <a:tab pos="228600" algn="l"/>
              </a:tabLst>
            </a:pPr>
            <a:endParaRPr lang="en-US" sz="2400" b="1" dirty="0">
              <a:solidFill>
                <a:srgbClr val="0000FF"/>
              </a:solidFill>
              <a:latin typeface="Arial" panose="020B0604020202020204" pitchFamily="34" charset="0"/>
              <a:cs typeface="Arial" panose="020B0604020202020204" pitchFamily="34" charset="0"/>
            </a:endParaRPr>
          </a:p>
          <a:p>
            <a:pPr marL="571500" indent="-342900" algn="just">
              <a:buFont typeface="Arial" panose="020B0604020202020204" pitchFamily="34" charset="0"/>
              <a:buChar char="•"/>
            </a:pPr>
            <a:endParaRPr lang="en-US" sz="2400" b="1" dirty="0">
              <a:solidFill>
                <a:srgbClr val="0000FF"/>
              </a:solidFill>
              <a:latin typeface="Arial" panose="020B0604020202020204" pitchFamily="34" charset="0"/>
              <a:cs typeface="Arial" panose="020B0604020202020204" pitchFamily="34" charset="0"/>
            </a:endParaRPr>
          </a:p>
        </p:txBody>
      </p:sp>
      <p:pic>
        <p:nvPicPr>
          <p:cNvPr id="2050" name="Picture 2" descr="Newtech Ph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601" y="1866898"/>
            <a:ext cx="3857625" cy="224790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17"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2" descr="C:\Users\VN-Pro\Desktop\Quy chuan Logo Cao Dang y Bach Mai_nho.jpg"/>
          <p:cNvPicPr>
            <a:picLocks noChangeAspect="1" noChangeArrowheads="1"/>
          </p:cNvPicPr>
          <p:nvPr/>
        </p:nvPicPr>
        <p:blipFill>
          <a:blip r:embed="rId5"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0527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6749"/>
            <a:ext cx="9144000" cy="4324349"/>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4. </a:t>
            </a:r>
            <a:r>
              <a:rPr lang="en-US" sz="2400" b="1" dirty="0" err="1" smtClean="0">
                <a:solidFill>
                  <a:srgbClr val="0000FF"/>
                </a:solidFill>
                <a:latin typeface="Arial" pitchFamily="34" charset="0"/>
                <a:ea typeface="Tahoma" pitchFamily="34" charset="0"/>
                <a:cs typeface="Arial" pitchFamily="34" charset="0"/>
              </a:rPr>
              <a:t>Dấu</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hiệu</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của</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loét</a:t>
            </a:r>
            <a:r>
              <a:rPr lang="en-US" sz="2400" b="1" dirty="0" smtClean="0">
                <a:solidFill>
                  <a:srgbClr val="0000FF"/>
                </a:solidFill>
                <a:latin typeface="Arial" pitchFamily="34" charset="0"/>
                <a:ea typeface="Tahoma" pitchFamily="34" charset="0"/>
                <a:cs typeface="Arial" pitchFamily="34" charset="0"/>
              </a:rPr>
              <a:t> do </a:t>
            </a:r>
            <a:r>
              <a:rPr lang="en-US" sz="2400" b="1" dirty="0" err="1" smtClean="0">
                <a:solidFill>
                  <a:srgbClr val="0000FF"/>
                </a:solidFill>
                <a:latin typeface="Arial" pitchFamily="34" charset="0"/>
                <a:ea typeface="Tahoma" pitchFamily="34" charset="0"/>
                <a:cs typeface="Arial" pitchFamily="34" charset="0"/>
              </a:rPr>
              <a:t>tì</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đè</a:t>
            </a:r>
            <a:r>
              <a:rPr lang="en-US" sz="2400" b="1" dirty="0" smtClean="0">
                <a:solidFill>
                  <a:srgbClr val="0000FF"/>
                </a:solidFill>
                <a:latin typeface="Arial" pitchFamily="34" charset="0"/>
                <a:ea typeface="Tahoma" pitchFamily="34" charset="0"/>
                <a:cs typeface="Arial" pitchFamily="34" charset="0"/>
              </a:rPr>
              <a:t>:</a:t>
            </a:r>
          </a:p>
          <a:p>
            <a:pPr marL="342900" lvl="1" indent="-342900" algn="just">
              <a:buFont typeface="Arial"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Lúc </a:t>
            </a:r>
            <a:r>
              <a:rPr lang="vi-VN" sz="2400" dirty="0">
                <a:solidFill>
                  <a:srgbClr val="0000FF"/>
                </a:solidFill>
                <a:latin typeface="Arial" panose="020B0604020202020204" pitchFamily="34" charset="0"/>
                <a:ea typeface="Tahoma" pitchFamily="34" charset="0"/>
                <a:cs typeface="Arial" panose="020B0604020202020204" pitchFamily="34" charset="0"/>
              </a:rPr>
              <a:t>đầu </a:t>
            </a:r>
            <a:r>
              <a:rPr lang="en-US" sz="2400" dirty="0" smtClean="0">
                <a:solidFill>
                  <a:srgbClr val="0000FF"/>
                </a:solidFill>
                <a:latin typeface="Arial" panose="020B0604020202020204" pitchFamily="34" charset="0"/>
                <a:ea typeface="Tahoma" pitchFamily="34" charset="0"/>
                <a:cs typeface="Arial" panose="020B0604020202020204" pitchFamily="34" charset="0"/>
              </a:rPr>
              <a:t>NB </a:t>
            </a:r>
            <a:r>
              <a:rPr lang="vi-VN" sz="2400" dirty="0" smtClean="0">
                <a:solidFill>
                  <a:srgbClr val="0000FF"/>
                </a:solidFill>
                <a:latin typeface="Arial" panose="020B0604020202020204" pitchFamily="34" charset="0"/>
                <a:ea typeface="Tahoma" pitchFamily="34" charset="0"/>
                <a:cs typeface="Arial" panose="020B0604020202020204" pitchFamily="34" charset="0"/>
              </a:rPr>
              <a:t>có </a:t>
            </a:r>
            <a:r>
              <a:rPr lang="vi-VN" sz="2400" dirty="0">
                <a:solidFill>
                  <a:srgbClr val="0000FF"/>
                </a:solidFill>
                <a:latin typeface="Arial" panose="020B0604020202020204" pitchFamily="34" charset="0"/>
                <a:ea typeface="Tahoma" pitchFamily="34" charset="0"/>
                <a:cs typeface="Arial" panose="020B0604020202020204" pitchFamily="34" charset="0"/>
              </a:rPr>
              <a:t>thể đau hoặc không đau ở vị trí tỳ đè</a:t>
            </a:r>
          </a:p>
          <a:p>
            <a:pPr marL="342900" lvl="1" indent="-342900" algn="just">
              <a:buFont typeface="Arial" pitchFamily="34" charset="0"/>
              <a:buChar char="•"/>
            </a:pPr>
            <a:r>
              <a:rPr lang="vi-VN" sz="2400" dirty="0">
                <a:solidFill>
                  <a:srgbClr val="0000FF"/>
                </a:solidFill>
                <a:latin typeface="Arial" panose="020B0604020202020204" pitchFamily="34" charset="0"/>
                <a:ea typeface="Tahoma" pitchFamily="34" charset="0"/>
                <a:cs typeface="Arial" panose="020B0604020202020204" pitchFamily="34" charset="0"/>
              </a:rPr>
              <a:t>Màu sắc da vùng bị tỳ đè và các dấu hiệu:</a:t>
            </a:r>
          </a:p>
          <a:p>
            <a:pPr marL="400050" lvl="2" indent="0" algn="just">
              <a:buNone/>
            </a:pPr>
            <a:r>
              <a:rPr lang="vi-VN" dirty="0">
                <a:solidFill>
                  <a:srgbClr val="0000FF"/>
                </a:solidFill>
                <a:latin typeface="Arial" panose="020B0604020202020204" pitchFamily="34" charset="0"/>
                <a:ea typeface="Tahoma" pitchFamily="34" charset="0"/>
                <a:cs typeface="Arial" panose="020B0604020202020204" pitchFamily="34" charset="0"/>
              </a:rPr>
              <a:t>-  Lúc đầu đỏ lên và xung huyết</a:t>
            </a:r>
          </a:p>
          <a:p>
            <a:pPr marL="400050" lvl="2" indent="0" algn="just">
              <a:buNone/>
            </a:pPr>
            <a:r>
              <a:rPr lang="vi-VN" dirty="0">
                <a:solidFill>
                  <a:srgbClr val="0000FF"/>
                </a:solidFill>
                <a:latin typeface="Arial" panose="020B0604020202020204" pitchFamily="34" charset="0"/>
                <a:ea typeface="Tahoma" pitchFamily="34" charset="0"/>
                <a:cs typeface="Arial" panose="020B0604020202020204" pitchFamily="34" charset="0"/>
              </a:rPr>
              <a:t>-  Sau đó có nốt phỏng</a:t>
            </a:r>
          </a:p>
          <a:p>
            <a:pPr marL="400050" lvl="2" indent="0" algn="just">
              <a:buNone/>
            </a:pPr>
            <a:r>
              <a:rPr lang="vi-VN" dirty="0">
                <a:solidFill>
                  <a:srgbClr val="0000FF"/>
                </a:solidFill>
                <a:latin typeface="Arial" panose="020B0604020202020204" pitchFamily="34" charset="0"/>
                <a:ea typeface="Tahoma" pitchFamily="34" charset="0"/>
                <a:cs typeface="Arial" panose="020B0604020202020204" pitchFamily="34" charset="0"/>
              </a:rPr>
              <a:t>-  Vết phỏng vỡ thành vết trợt biểu bì, dưới vệt trợt có màu đỏ bầm hoặc xanh nhạt rồi đen lại</a:t>
            </a:r>
          </a:p>
          <a:p>
            <a:pPr marL="400050" lvl="2" indent="0" algn="just">
              <a:buNone/>
            </a:pPr>
            <a:r>
              <a:rPr lang="vi-VN" dirty="0">
                <a:solidFill>
                  <a:srgbClr val="0000FF"/>
                </a:solidFill>
                <a:latin typeface="Arial" panose="020B0604020202020204" pitchFamily="34" charset="0"/>
                <a:ea typeface="Tahoma" pitchFamily="34" charset="0"/>
                <a:cs typeface="Arial" panose="020B0604020202020204" pitchFamily="34" charset="0"/>
              </a:rPr>
              <a:t>-  Cảm giác tại chỗ giảm</a:t>
            </a:r>
          </a:p>
          <a:p>
            <a:pPr marL="400050" lvl="2" indent="0" algn="just">
              <a:buNone/>
            </a:pPr>
            <a:r>
              <a:rPr lang="vi-VN" dirty="0">
                <a:solidFill>
                  <a:srgbClr val="0000FF"/>
                </a:solidFill>
                <a:latin typeface="Arial" panose="020B0604020202020204" pitchFamily="34" charset="0"/>
                <a:ea typeface="Tahoma" pitchFamily="34" charset="0"/>
                <a:cs typeface="Arial" panose="020B0604020202020204" pitchFamily="34" charset="0"/>
              </a:rPr>
              <a:t>-  Nhiệt độ tại chỗ giảm</a:t>
            </a:r>
          </a:p>
          <a:p>
            <a:pPr marL="0" lvl="1" indent="0" algn="just">
              <a:lnSpc>
                <a:spcPct val="150000"/>
              </a:lnSpc>
              <a:buNone/>
            </a:pPr>
            <a:endParaRPr lang="en-US" sz="2700" dirty="0">
              <a:solidFill>
                <a:srgbClr val="009900"/>
              </a:solidFill>
              <a:latin typeface="Arial" pitchFamily="34" charset="0"/>
              <a:ea typeface="Tahoma" pitchFamily="34" charset="0"/>
              <a:cs typeface="Arial" pitchFamily="34" charset="0"/>
            </a:endParaRPr>
          </a:p>
          <a:p>
            <a:pPr marL="342900" lvl="1" indent="-342900" algn="just">
              <a:lnSpc>
                <a:spcPct val="150000"/>
              </a:lnSpc>
              <a:buFont typeface="Arial" pitchFamily="34" charset="0"/>
              <a:buChar char="•"/>
            </a:pPr>
            <a:endParaRPr lang="en-US" sz="2700" dirty="0">
              <a:solidFill>
                <a:srgbClr val="009900"/>
              </a:solidFill>
              <a:latin typeface="Arial" pitchFamily="34" charset="0"/>
              <a:ea typeface="Tahoma" pitchFamily="34" charset="0"/>
              <a:cs typeface="Arial" pitchFamily="34" charset="0"/>
            </a:endParaRPr>
          </a:p>
          <a:p>
            <a:pPr algn="just">
              <a:lnSpc>
                <a:spcPct val="150000"/>
              </a:lnSpc>
            </a:pPr>
            <a:endParaRPr lang="en-US" sz="2700" b="1" dirty="0">
              <a:solidFill>
                <a:srgbClr val="0000FF"/>
              </a:solidFill>
              <a:latin typeface="Arial"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1072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572000" cy="4324350"/>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5. </a:t>
            </a:r>
            <a:r>
              <a:rPr lang="en-US" sz="2400" b="1" dirty="0" err="1" smtClean="0">
                <a:solidFill>
                  <a:srgbClr val="0000FF"/>
                </a:solidFill>
                <a:latin typeface="Arial" pitchFamily="34" charset="0"/>
                <a:ea typeface="Tahoma" pitchFamily="34" charset="0"/>
                <a:cs typeface="Arial" pitchFamily="34" charset="0"/>
              </a:rPr>
              <a:t>Phân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loại</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loét</a:t>
            </a:r>
            <a:r>
              <a:rPr lang="en-US" sz="2400" b="1" dirty="0" smtClean="0">
                <a:solidFill>
                  <a:srgbClr val="0000FF"/>
                </a:solidFill>
                <a:latin typeface="Arial" pitchFamily="34" charset="0"/>
                <a:ea typeface="Tahoma" pitchFamily="34" charset="0"/>
                <a:cs typeface="Arial" pitchFamily="34" charset="0"/>
              </a:rPr>
              <a:t>:</a:t>
            </a:r>
          </a:p>
          <a:p>
            <a:pPr marL="0" lvl="1" indent="0" algn="just">
              <a:buNone/>
            </a:pPr>
            <a:r>
              <a:rPr lang="vi-VN" dirty="0" smtClean="0">
                <a:solidFill>
                  <a:srgbClr val="FF0000"/>
                </a:solidFill>
                <a:ea typeface="Tahoma" pitchFamily="34" charset="0"/>
                <a:cs typeface="Arial" pitchFamily="34" charset="0"/>
              </a:rPr>
              <a:t>Độ </a:t>
            </a:r>
            <a:r>
              <a:rPr lang="vi-VN" dirty="0">
                <a:solidFill>
                  <a:srgbClr val="FF0000"/>
                </a:solidFill>
                <a:ea typeface="Tahoma" pitchFamily="34" charset="0"/>
                <a:cs typeface="Arial" pitchFamily="34" charset="0"/>
              </a:rPr>
              <a:t>I: </a:t>
            </a:r>
            <a:r>
              <a:rPr lang="vi-VN" dirty="0">
                <a:solidFill>
                  <a:srgbClr val="0000FF"/>
                </a:solidFill>
                <a:ea typeface="Tahoma" pitchFamily="34" charset="0"/>
                <a:cs typeface="Arial" pitchFamily="34" charset="0"/>
              </a:rPr>
              <a:t>Da liền, vết đỏ không biến mất sau khi bỏ trống ra khỏi dấu tay ấn hay lực tỳ đè. Có thể có đau, cứng hay mềm hơn bình thường cũng có thể không có triệu chứng cơ năng.</a:t>
            </a:r>
            <a:endParaRPr lang="en-US" dirty="0" smtClean="0">
              <a:solidFill>
                <a:srgbClr val="0000FF"/>
              </a:solidFill>
              <a:latin typeface="Arial" pitchFamily="34" charset="0"/>
              <a:ea typeface="Tahoma" pitchFamily="34" charset="0"/>
              <a:cs typeface="Arial" pitchFamily="34" charset="0"/>
            </a:endParaRPr>
          </a:p>
          <a:p>
            <a:pPr marL="342900" lvl="1" indent="-342900" algn="just">
              <a:lnSpc>
                <a:spcPct val="150000"/>
              </a:lnSpc>
              <a:buFont typeface="Arial" pitchFamily="34" charset="0"/>
              <a:buChar char="•"/>
            </a:pPr>
            <a:endParaRPr lang="en-US" sz="2700" dirty="0">
              <a:solidFill>
                <a:srgbClr val="009900"/>
              </a:solidFill>
              <a:latin typeface="Arial" pitchFamily="34" charset="0"/>
              <a:ea typeface="Tahoma" pitchFamily="34" charset="0"/>
              <a:cs typeface="Arial" pitchFamily="34" charset="0"/>
            </a:endParaRPr>
          </a:p>
          <a:p>
            <a:pPr algn="just">
              <a:lnSpc>
                <a:spcPct val="150000"/>
              </a:lnSpc>
            </a:pPr>
            <a:endParaRPr lang="en-US" sz="2700" b="1" dirty="0">
              <a:solidFill>
                <a:srgbClr val="0000FF"/>
              </a:solidFill>
              <a:latin typeface="Arial"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218" name="Picture 2" descr="New+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8115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15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3228"/>
            <a:ext cx="4953000" cy="3946921"/>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5. </a:t>
            </a:r>
            <a:r>
              <a:rPr lang="en-US" sz="2400" b="1" dirty="0" err="1" smtClean="0">
                <a:solidFill>
                  <a:srgbClr val="0000FF"/>
                </a:solidFill>
                <a:latin typeface="Arial" pitchFamily="34" charset="0"/>
                <a:ea typeface="Tahoma" pitchFamily="34" charset="0"/>
                <a:cs typeface="Arial" pitchFamily="34" charset="0"/>
              </a:rPr>
              <a:t>Phân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loại</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loét</a:t>
            </a:r>
            <a:r>
              <a:rPr lang="en-US" sz="2400" b="1" dirty="0" smtClean="0">
                <a:solidFill>
                  <a:srgbClr val="0000FF"/>
                </a:solidFill>
                <a:latin typeface="Arial" pitchFamily="34" charset="0"/>
                <a:ea typeface="Tahoma" pitchFamily="34" charset="0"/>
                <a:cs typeface="Arial" pitchFamily="34" charset="0"/>
              </a:rPr>
              <a:t>:</a:t>
            </a:r>
          </a:p>
          <a:p>
            <a:pPr marL="0" lvl="1" indent="0" algn="just">
              <a:buNone/>
            </a:pPr>
            <a:r>
              <a:rPr lang="en-US" dirty="0" err="1" smtClean="0">
                <a:solidFill>
                  <a:srgbClr val="FF0000"/>
                </a:solidFill>
                <a:latin typeface="Arial" panose="020B0604020202020204" pitchFamily="34" charset="0"/>
                <a:ea typeface="Tahoma" pitchFamily="34" charset="0"/>
                <a:cs typeface="Arial" panose="020B0604020202020204" pitchFamily="34" charset="0"/>
              </a:rPr>
              <a:t>Độ</a:t>
            </a:r>
            <a:r>
              <a:rPr lang="en-US" dirty="0" smtClean="0">
                <a:solidFill>
                  <a:srgbClr val="FF0000"/>
                </a:solidFill>
                <a:latin typeface="Arial" panose="020B0604020202020204" pitchFamily="34" charset="0"/>
                <a:ea typeface="Tahoma" pitchFamily="34" charset="0"/>
                <a:cs typeface="Arial" panose="020B0604020202020204" pitchFamily="34" charset="0"/>
              </a:rPr>
              <a:t> II</a:t>
            </a:r>
            <a:r>
              <a:rPr lang="vi-VN" dirty="0" smtClean="0">
                <a:solidFill>
                  <a:srgbClr val="FF0000"/>
                </a:solidFill>
                <a:latin typeface="Arial" panose="020B0604020202020204" pitchFamily="34" charset="0"/>
                <a:ea typeface="Tahoma" pitchFamily="34" charset="0"/>
                <a:cs typeface="Arial" panose="020B0604020202020204" pitchFamily="34" charset="0"/>
              </a:rPr>
              <a:t>:</a:t>
            </a:r>
            <a:r>
              <a:rPr lang="en-US" dirty="0" smtClean="0">
                <a:solidFill>
                  <a:srgbClr val="FF0000"/>
                </a:solidFill>
                <a:latin typeface="Arial" panose="020B0604020202020204" pitchFamily="34" charset="0"/>
                <a:ea typeface="Tahoma" pitchFamily="34" charset="0"/>
                <a:cs typeface="Arial" panose="020B0604020202020204" pitchFamily="34" charset="0"/>
              </a:rPr>
              <a:t> </a:t>
            </a:r>
            <a:r>
              <a:rPr lang="vi-VN" dirty="0">
                <a:solidFill>
                  <a:srgbClr val="0000FF"/>
                </a:solidFill>
                <a:latin typeface="Arial" panose="020B0604020202020204" pitchFamily="34" charset="0"/>
                <a:ea typeface="Tahoma" pitchFamily="34" charset="0"/>
                <a:cs typeface="Arial" panose="020B0604020202020204" pitchFamily="34" charset="0"/>
              </a:rPr>
              <a:t>Tổn </a:t>
            </a:r>
            <a:r>
              <a:rPr lang="vi-VN" dirty="0" smtClean="0">
                <a:solidFill>
                  <a:srgbClr val="0000FF"/>
                </a:solidFill>
                <a:latin typeface="Arial" panose="020B0604020202020204" pitchFamily="34" charset="0"/>
                <a:ea typeface="Tahoma" pitchFamily="34" charset="0"/>
                <a:cs typeface="Arial" panose="020B0604020202020204" pitchFamily="34" charset="0"/>
              </a:rPr>
              <a:t>thương</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không</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hoàn</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toàn</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chiều</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dày</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của</a:t>
            </a:r>
            <a:r>
              <a:rPr lang="en-US" dirty="0" smtClean="0">
                <a:solidFill>
                  <a:srgbClr val="0000FF"/>
                </a:solidFill>
                <a:latin typeface="Arial" panose="020B0604020202020204" pitchFamily="34" charset="0"/>
                <a:ea typeface="Tahoma" pitchFamily="34" charset="0"/>
                <a:cs typeface="Arial" panose="020B0604020202020204" pitchFamily="34" charset="0"/>
              </a:rPr>
              <a:t> da</a:t>
            </a:r>
          </a:p>
          <a:p>
            <a:pPr marL="0" lvl="1" indent="0" algn="just">
              <a:buNone/>
            </a:pPr>
            <a:r>
              <a:rPr lang="vi-VN" dirty="0" smtClean="0">
                <a:solidFill>
                  <a:srgbClr val="0000FF"/>
                </a:solidFill>
                <a:latin typeface="Arial" panose="020B0604020202020204" pitchFamily="34" charset="0"/>
                <a:ea typeface="Tahoma" pitchFamily="34" charset="0"/>
                <a:cs typeface="Arial" panose="020B0604020202020204" pitchFamily="34" charset="0"/>
              </a:rPr>
              <a:t>Đáy </a:t>
            </a:r>
            <a:r>
              <a:rPr lang="vi-VN" dirty="0">
                <a:solidFill>
                  <a:srgbClr val="0000FF"/>
                </a:solidFill>
                <a:latin typeface="Arial" panose="020B0604020202020204" pitchFamily="34" charset="0"/>
                <a:ea typeface="Tahoma" pitchFamily="34" charset="0"/>
                <a:cs typeface="Arial" panose="020B0604020202020204" pitchFamily="34" charset="0"/>
              </a:rPr>
              <a:t>vết thương màu đỏ hoặc hồng, không có tế bào chết màu vàng đục. </a:t>
            </a:r>
            <a:endParaRPr lang="en-US" dirty="0" smtClean="0">
              <a:solidFill>
                <a:srgbClr val="0000FF"/>
              </a:solidFill>
              <a:latin typeface="Arial" panose="020B0604020202020204" pitchFamily="34" charset="0"/>
              <a:ea typeface="Tahoma" pitchFamily="34" charset="0"/>
              <a:cs typeface="Arial" panose="020B0604020202020204" pitchFamily="34" charset="0"/>
            </a:endParaRPr>
          </a:p>
          <a:p>
            <a:pPr marL="0" lvl="1" indent="0" algn="just">
              <a:buNone/>
            </a:pPr>
            <a:r>
              <a:rPr lang="vi-VN" dirty="0" smtClean="0">
                <a:solidFill>
                  <a:srgbClr val="0000FF"/>
                </a:solidFill>
                <a:latin typeface="Arial" panose="020B0604020202020204" pitchFamily="34" charset="0"/>
                <a:ea typeface="Tahoma" pitchFamily="34" charset="0"/>
                <a:cs typeface="Arial" panose="020B0604020202020204" pitchFamily="34" charset="0"/>
              </a:rPr>
              <a:t>Những </a:t>
            </a:r>
            <a:r>
              <a:rPr lang="vi-VN" dirty="0">
                <a:solidFill>
                  <a:srgbClr val="0000FF"/>
                </a:solidFill>
                <a:latin typeface="Arial" panose="020B0604020202020204" pitchFamily="34" charset="0"/>
                <a:ea typeface="Tahoma" pitchFamily="34" charset="0"/>
                <a:cs typeface="Arial" panose="020B0604020202020204" pitchFamily="34" charset="0"/>
              </a:rPr>
              <a:t>tổn thương dạng bọng </a:t>
            </a:r>
            <a:r>
              <a:rPr lang="vi-VN" dirty="0" smtClean="0">
                <a:solidFill>
                  <a:srgbClr val="0000FF"/>
                </a:solidFill>
                <a:latin typeface="Arial" panose="020B0604020202020204" pitchFamily="34" charset="0"/>
                <a:ea typeface="Tahoma" pitchFamily="34" charset="0"/>
                <a:cs typeface="Arial" panose="020B0604020202020204" pitchFamily="34" charset="0"/>
              </a:rPr>
              <a:t>nước</a:t>
            </a:r>
            <a:endParaRPr lang="en-US" b="1" dirty="0">
              <a:solidFill>
                <a:srgbClr val="0000FF"/>
              </a:solidFill>
              <a:latin typeface="Arial"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2" name="Picture 2" descr="New+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137" y="1781969"/>
            <a:ext cx="3040063" cy="223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868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00150"/>
            <a:ext cx="4343400" cy="3809999"/>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5. </a:t>
            </a:r>
            <a:r>
              <a:rPr lang="en-US" sz="2400" b="1" dirty="0" err="1" smtClean="0">
                <a:solidFill>
                  <a:srgbClr val="0000FF"/>
                </a:solidFill>
                <a:latin typeface="Arial" pitchFamily="34" charset="0"/>
                <a:ea typeface="Tahoma" pitchFamily="34" charset="0"/>
                <a:cs typeface="Arial" pitchFamily="34" charset="0"/>
              </a:rPr>
              <a:t>Phân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loại</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loét</a:t>
            </a:r>
            <a:r>
              <a:rPr lang="en-US" sz="2400" b="1" dirty="0" smtClean="0">
                <a:solidFill>
                  <a:srgbClr val="0000FF"/>
                </a:solidFill>
                <a:latin typeface="Arial" pitchFamily="34" charset="0"/>
                <a:ea typeface="Tahoma" pitchFamily="34" charset="0"/>
                <a:cs typeface="Arial" pitchFamily="34" charset="0"/>
              </a:rPr>
              <a:t>:</a:t>
            </a:r>
          </a:p>
          <a:p>
            <a:pPr marL="0" lvl="1" indent="0" algn="just">
              <a:buNone/>
            </a:pPr>
            <a:r>
              <a:rPr lang="en-US" dirty="0" err="1" smtClean="0">
                <a:solidFill>
                  <a:srgbClr val="FF0000"/>
                </a:solidFill>
                <a:latin typeface="Arial" panose="020B0604020202020204" pitchFamily="34" charset="0"/>
                <a:ea typeface="Tahoma" pitchFamily="34" charset="0"/>
                <a:cs typeface="Arial" panose="020B0604020202020204" pitchFamily="34" charset="0"/>
              </a:rPr>
              <a:t>Độ</a:t>
            </a:r>
            <a:r>
              <a:rPr lang="en-US" dirty="0" smtClean="0">
                <a:solidFill>
                  <a:srgbClr val="FF0000"/>
                </a:solidFill>
                <a:latin typeface="Arial" panose="020B0604020202020204" pitchFamily="34" charset="0"/>
                <a:ea typeface="Tahoma" pitchFamily="34" charset="0"/>
                <a:cs typeface="Arial" panose="020B0604020202020204" pitchFamily="34" charset="0"/>
              </a:rPr>
              <a:t> III</a:t>
            </a:r>
            <a:r>
              <a:rPr lang="vi-VN" dirty="0" smtClean="0">
                <a:solidFill>
                  <a:srgbClr val="FF0000"/>
                </a:solidFill>
                <a:latin typeface="Arial" panose="020B0604020202020204" pitchFamily="34" charset="0"/>
                <a:ea typeface="Tahoma" pitchFamily="34" charset="0"/>
                <a:cs typeface="Arial" panose="020B0604020202020204" pitchFamily="34" charset="0"/>
              </a:rPr>
              <a:t>:</a:t>
            </a:r>
            <a:r>
              <a:rPr lang="en-US" dirty="0" smtClean="0">
                <a:solidFill>
                  <a:srgbClr val="FF0000"/>
                </a:solidFill>
                <a:latin typeface="Arial" panose="020B0604020202020204" pitchFamily="34" charset="0"/>
                <a:ea typeface="Tahoma" pitchFamily="34" charset="0"/>
                <a:cs typeface="Arial" panose="020B0604020202020204" pitchFamily="34" charset="0"/>
              </a:rPr>
              <a:t> </a:t>
            </a:r>
            <a:r>
              <a:rPr lang="vi-VN" dirty="0">
                <a:solidFill>
                  <a:srgbClr val="0000FF"/>
                </a:solidFill>
                <a:latin typeface="Arial" panose="020B0604020202020204" pitchFamily="34" charset="0"/>
                <a:ea typeface="Tahoma" pitchFamily="34" charset="0"/>
                <a:cs typeface="Arial" panose="020B0604020202020204" pitchFamily="34" charset="0"/>
              </a:rPr>
              <a:t>Tổn thương và mất toàn bộ lớp da, lớp dưới da. </a:t>
            </a:r>
            <a:r>
              <a:rPr lang="en-US" dirty="0" err="1" smtClean="0">
                <a:solidFill>
                  <a:srgbClr val="0000FF"/>
                </a:solidFill>
                <a:latin typeface="Arial" panose="020B0604020202020204" pitchFamily="34" charset="0"/>
                <a:ea typeface="Tahoma" pitchFamily="34" charset="0"/>
                <a:cs typeface="Arial" panose="020B0604020202020204" pitchFamily="34" charset="0"/>
              </a:rPr>
              <a:t>Tổn</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thương</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chỉ</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mới</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khu</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trú</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ngoài</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gân</a:t>
            </a:r>
            <a:r>
              <a:rPr lang="en-US" dirty="0" smtClean="0">
                <a:solidFill>
                  <a:srgbClr val="0000FF"/>
                </a:solidFill>
                <a:latin typeface="Arial" panose="020B0604020202020204" pitchFamily="34" charset="0"/>
                <a:ea typeface="Tahoma" pitchFamily="34" charset="0"/>
                <a:cs typeface="Arial" panose="020B0604020202020204" pitchFamily="34" charset="0"/>
              </a:rPr>
              <a:t> </a:t>
            </a:r>
            <a:r>
              <a:rPr lang="en-US" dirty="0" err="1" smtClean="0">
                <a:solidFill>
                  <a:srgbClr val="0000FF"/>
                </a:solidFill>
                <a:latin typeface="Arial" panose="020B0604020202020204" pitchFamily="34" charset="0"/>
                <a:ea typeface="Tahoma" pitchFamily="34" charset="0"/>
                <a:cs typeface="Arial" panose="020B0604020202020204" pitchFamily="34" charset="0"/>
              </a:rPr>
              <a:t>cơ</a:t>
            </a:r>
            <a:endParaRPr lang="en-US" dirty="0" smtClean="0">
              <a:solidFill>
                <a:srgbClr val="0000FF"/>
              </a:solidFill>
              <a:latin typeface="Arial" panose="020B0604020202020204" pitchFamily="34" charset="0"/>
              <a:ea typeface="Tahoma" pitchFamily="34" charset="0"/>
              <a:cs typeface="Arial" panose="020B0604020202020204" pitchFamily="34" charset="0"/>
            </a:endParaRPr>
          </a:p>
          <a:p>
            <a:pPr marL="0" lvl="1" indent="0" algn="just">
              <a:buNone/>
            </a:pPr>
            <a:r>
              <a:rPr lang="vi-VN" dirty="0" smtClean="0">
                <a:solidFill>
                  <a:srgbClr val="0000FF"/>
                </a:solidFill>
                <a:latin typeface="Arial" panose="020B0604020202020204" pitchFamily="34" charset="0"/>
                <a:ea typeface="Tahoma" pitchFamily="34" charset="0"/>
                <a:cs typeface="Arial" panose="020B0604020202020204" pitchFamily="34" charset="0"/>
              </a:rPr>
              <a:t>Tế </a:t>
            </a:r>
            <a:r>
              <a:rPr lang="vi-VN" dirty="0">
                <a:solidFill>
                  <a:srgbClr val="0000FF"/>
                </a:solidFill>
                <a:latin typeface="Arial" panose="020B0604020202020204" pitchFamily="34" charset="0"/>
                <a:ea typeface="Tahoma" pitchFamily="34" charset="0"/>
                <a:cs typeface="Arial" panose="020B0604020202020204" pitchFamily="34" charset="0"/>
              </a:rPr>
              <a:t>bào hoại tử màu vàng đục có thể xuất hiện nhưng không tổn thương sâu vào cơ. </a:t>
            </a:r>
            <a:endParaRPr lang="en-US" dirty="0" smtClean="0">
              <a:solidFill>
                <a:srgbClr val="0000FF"/>
              </a:solidFill>
              <a:latin typeface="Arial" panose="020B0604020202020204" pitchFamily="34" charset="0"/>
              <a:ea typeface="Tahoma" pitchFamily="34" charset="0"/>
              <a:cs typeface="Arial" panose="020B0604020202020204" pitchFamily="34" charset="0"/>
            </a:endParaRPr>
          </a:p>
        </p:txBody>
      </p:sp>
      <p:sp>
        <p:nvSpPr>
          <p:cNvPr id="11" name="Content Placeholder 10"/>
          <p:cNvSpPr>
            <a:spLocks noGrp="1"/>
          </p:cNvSpPr>
          <p:nvPr>
            <p:ph sz="half" idx="2"/>
          </p:nvPr>
        </p:nvSpPr>
        <p:spPr/>
        <p:txBody>
          <a:bodyPr/>
          <a:lstStyle/>
          <a:p>
            <a:endParaRPr lang="en-US" dirty="0"/>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New+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00150"/>
            <a:ext cx="4038600" cy="32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8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TÌNH HUỐNG LÂM SÀNG </a:t>
            </a:r>
            <a:r>
              <a:rPr lang="en-US" sz="2800" b="1" dirty="0" smtClean="0">
                <a:solidFill>
                  <a:schemeClr val="bg1"/>
                </a:solidFill>
                <a:latin typeface="Arial" pitchFamily="34" charset="0"/>
                <a:ea typeface="Tahoma" pitchFamily="34" charset="0"/>
                <a:cs typeface="Arial" pitchFamily="34" charset="0"/>
              </a:rPr>
              <a:t>1</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fontScale="70000" lnSpcReduction="20000"/>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gn="l">
              <a:lnSpc>
                <a:spcPct val="150000"/>
              </a:lnSpc>
              <a:spcBef>
                <a:spcPts val="0"/>
              </a:spcBef>
            </a:pPr>
            <a:r>
              <a:rPr lang="vi-VN" sz="2600" b="1" dirty="0">
                <a:solidFill>
                  <a:srgbClr val="000099"/>
                </a:solidFill>
                <a:latin typeface="Arial" panose="020B0604020202020204" pitchFamily="34" charset="0"/>
                <a:cs typeface="Arial" panose="020B0604020202020204" pitchFamily="34" charset="0"/>
              </a:rPr>
              <a:t>Người bệnh: NGUYỄN VĂN H , sinh năm 1960. </a:t>
            </a:r>
          </a:p>
          <a:p>
            <a:pPr lvl="0" algn="l">
              <a:lnSpc>
                <a:spcPct val="150000"/>
              </a:lnSpc>
              <a:spcBef>
                <a:spcPts val="0"/>
              </a:spcBef>
            </a:pPr>
            <a:r>
              <a:rPr lang="vi-VN" sz="2600" b="1" dirty="0">
                <a:solidFill>
                  <a:srgbClr val="000099"/>
                </a:solidFill>
                <a:latin typeface="Arial" panose="020B0604020202020204" pitchFamily="34" charset="0"/>
                <a:cs typeface="Arial" panose="020B0604020202020204" pitchFamily="34" charset="0"/>
              </a:rPr>
              <a:t>Giường:  05, phòng: 304, </a:t>
            </a:r>
            <a:r>
              <a:rPr lang="en-US" sz="2600" b="1" dirty="0" err="1" smtClean="0">
                <a:solidFill>
                  <a:srgbClr val="000099"/>
                </a:solidFill>
                <a:latin typeface="Arial" panose="020B0604020202020204" pitchFamily="34" charset="0"/>
                <a:cs typeface="Arial" panose="020B0604020202020204" pitchFamily="34" charset="0"/>
              </a:rPr>
              <a:t>Khoa</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tiêu</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hóa</a:t>
            </a:r>
            <a:endParaRPr lang="en-US" sz="2600" b="1" dirty="0" smtClean="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en-US" sz="2600" b="1" dirty="0" err="1" smtClean="0">
                <a:solidFill>
                  <a:srgbClr val="000099"/>
                </a:solidFill>
                <a:latin typeface="Arial" panose="020B0604020202020204" pitchFamily="34" charset="0"/>
                <a:cs typeface="Arial" panose="020B0604020202020204" pitchFamily="34" charset="0"/>
              </a:rPr>
              <a:t>Lý</a:t>
            </a:r>
            <a:r>
              <a:rPr lang="en-US" sz="2600" b="1" dirty="0" smtClean="0">
                <a:solidFill>
                  <a:srgbClr val="000099"/>
                </a:solidFill>
                <a:latin typeface="Arial" panose="020B0604020202020204" pitchFamily="34" charset="0"/>
                <a:cs typeface="Arial" panose="020B0604020202020204" pitchFamily="34" charset="0"/>
              </a:rPr>
              <a:t> do </a:t>
            </a:r>
            <a:r>
              <a:rPr lang="en-US" sz="2600" b="1" dirty="0" err="1" smtClean="0">
                <a:solidFill>
                  <a:srgbClr val="000099"/>
                </a:solidFill>
                <a:latin typeface="Arial" panose="020B0604020202020204" pitchFamily="34" charset="0"/>
                <a:cs typeface="Arial" panose="020B0604020202020204" pitchFamily="34" charset="0"/>
              </a:rPr>
              <a:t>vào</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viện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Sốt</a:t>
            </a:r>
            <a:r>
              <a:rPr lang="en-US" sz="2600" b="1" dirty="0" smtClean="0">
                <a:solidFill>
                  <a:srgbClr val="000099"/>
                </a:solidFill>
                <a:latin typeface="Arial" panose="020B0604020202020204" pitchFamily="34" charset="0"/>
                <a:cs typeface="Arial" panose="020B0604020202020204" pitchFamily="34" charset="0"/>
              </a:rPr>
              <a:t> 38</a:t>
            </a:r>
            <a:r>
              <a:rPr lang="en-US" sz="2600" b="1" baseline="30000" dirty="0" smtClean="0">
                <a:solidFill>
                  <a:srgbClr val="000099"/>
                </a:solidFill>
                <a:latin typeface="Arial" panose="020B0604020202020204" pitchFamily="34" charset="0"/>
                <a:cs typeface="Arial" panose="020B0604020202020204" pitchFamily="34" charset="0"/>
              </a:rPr>
              <a:t>0</a:t>
            </a:r>
            <a:r>
              <a:rPr lang="en-US" sz="2600" b="1" dirty="0" smtClean="0">
                <a:solidFill>
                  <a:srgbClr val="000099"/>
                </a:solidFill>
                <a:latin typeface="Arial" panose="020B0604020202020204" pitchFamily="34" charset="0"/>
                <a:cs typeface="Arial" panose="020B0604020202020204" pitchFamily="34" charset="0"/>
              </a:rPr>
              <a:t>C, </a:t>
            </a:r>
            <a:r>
              <a:rPr lang="en-US" sz="2600" b="1" dirty="0" err="1" smtClean="0">
                <a:solidFill>
                  <a:srgbClr val="000099"/>
                </a:solidFill>
                <a:latin typeface="Arial" panose="020B0604020202020204" pitchFamily="34" charset="0"/>
                <a:cs typeface="Arial" panose="020B0604020202020204" pitchFamily="34" charset="0"/>
              </a:rPr>
              <a:t>vàng</a:t>
            </a:r>
            <a:r>
              <a:rPr lang="en-US" sz="2600" b="1" dirty="0" smtClean="0">
                <a:solidFill>
                  <a:srgbClr val="000099"/>
                </a:solidFill>
                <a:latin typeface="Arial" panose="020B0604020202020204" pitchFamily="34" charset="0"/>
                <a:cs typeface="Arial" panose="020B0604020202020204" pitchFamily="34" charset="0"/>
              </a:rPr>
              <a:t> da, </a:t>
            </a:r>
            <a:r>
              <a:rPr lang="en-US" sz="2600" b="1" dirty="0" err="1" smtClean="0">
                <a:solidFill>
                  <a:srgbClr val="000099"/>
                </a:solidFill>
                <a:latin typeface="Arial" panose="020B0604020202020204" pitchFamily="34" charset="0"/>
                <a:cs typeface="Arial" panose="020B0604020202020204" pitchFamily="34" charset="0"/>
              </a:rPr>
              <a:t>mệt</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mỏi</a:t>
            </a:r>
            <a:r>
              <a:rPr lang="en-US" sz="2600" b="1" dirty="0" smtClean="0">
                <a:solidFill>
                  <a:srgbClr val="000099"/>
                </a:solidFill>
                <a:latin typeface="Arial" panose="020B0604020202020204" pitchFamily="34" charset="0"/>
                <a:cs typeface="Arial" panose="020B0604020202020204" pitchFamily="34" charset="0"/>
              </a:rPr>
              <a:t>.</a:t>
            </a:r>
          </a:p>
          <a:p>
            <a:pPr lvl="0" algn="l">
              <a:lnSpc>
                <a:spcPct val="150000"/>
              </a:lnSpc>
              <a:spcBef>
                <a:spcPts val="0"/>
              </a:spcBef>
            </a:pPr>
            <a:r>
              <a:rPr lang="en-US" sz="2600" b="1" dirty="0" err="1" smtClean="0">
                <a:solidFill>
                  <a:srgbClr val="000099"/>
                </a:solidFill>
                <a:latin typeface="Arial" panose="020B0604020202020204" pitchFamily="34" charset="0"/>
                <a:cs typeface="Arial" panose="020B0604020202020204" pitchFamily="34" charset="0"/>
              </a:rPr>
              <a:t>Chẩn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đoán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Viêm</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gan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mạn</a:t>
            </a:r>
            <a:r>
              <a:rPr lang="en-US" sz="2600" b="1" dirty="0" smtClean="0">
                <a:solidFill>
                  <a:srgbClr val="000099"/>
                </a:solidFill>
                <a:latin typeface="Arial" panose="020B0604020202020204" pitchFamily="34" charset="0"/>
                <a:cs typeface="Arial" panose="020B0604020202020204" pitchFamily="34" charset="0"/>
              </a:rPr>
              <a:t> </a:t>
            </a:r>
            <a:r>
              <a:rPr lang="en-US" sz="2600" b="1" dirty="0" err="1" smtClean="0">
                <a:solidFill>
                  <a:srgbClr val="000099"/>
                </a:solidFill>
                <a:latin typeface="Arial" panose="020B0604020202020204" pitchFamily="34" charset="0"/>
                <a:cs typeface="Arial" panose="020B0604020202020204" pitchFamily="34" charset="0"/>
              </a:rPr>
              <a:t>tính</a:t>
            </a:r>
            <a:endParaRPr lang="vi-VN"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vi-VN" sz="2600" b="1" dirty="0" smtClean="0">
                <a:solidFill>
                  <a:srgbClr val="FF0000"/>
                </a:solidFill>
                <a:latin typeface="Arial" panose="020B0604020202020204" pitchFamily="34" charset="0"/>
                <a:cs typeface="Arial" panose="020B0604020202020204" pitchFamily="34" charset="0"/>
              </a:rPr>
              <a:t>Yêu </a:t>
            </a:r>
            <a:r>
              <a:rPr lang="vi-VN" sz="2600" b="1" dirty="0">
                <a:solidFill>
                  <a:srgbClr val="FF0000"/>
                </a:solidFill>
                <a:latin typeface="Arial" panose="020B0604020202020204" pitchFamily="34" charset="0"/>
                <a:cs typeface="Arial" panose="020B0604020202020204" pitchFamily="34" charset="0"/>
              </a:rPr>
              <a:t>cầu:</a:t>
            </a:r>
          </a:p>
          <a:p>
            <a:pPr marL="112713" lvl="0" indent="-112713" algn="l">
              <a:lnSpc>
                <a:spcPct val="150000"/>
              </a:lnSpc>
              <a:spcBef>
                <a:spcPts val="0"/>
              </a:spcBef>
              <a:buFont typeface="+mj-lt"/>
              <a:buAutoNum type="arabicPeriod"/>
            </a:pPr>
            <a:r>
              <a:rPr lang="vi-VN" sz="2600" b="1" dirty="0">
                <a:solidFill>
                  <a:srgbClr val="FF0000"/>
                </a:solidFill>
                <a:latin typeface="Arial" panose="020B0604020202020204" pitchFamily="34" charset="0"/>
                <a:cs typeface="Arial" panose="020B0604020202020204" pitchFamily="34" charset="0"/>
              </a:rPr>
              <a:t>Hãy chuẩn </a:t>
            </a:r>
            <a:r>
              <a:rPr lang="vi-VN" sz="2600" b="1" dirty="0" smtClean="0">
                <a:solidFill>
                  <a:srgbClr val="FF0000"/>
                </a:solidFill>
                <a:latin typeface="Arial" panose="020B0604020202020204" pitchFamily="34" charset="0"/>
                <a:cs typeface="Arial" panose="020B0604020202020204" pitchFamily="34" charset="0"/>
              </a:rPr>
              <a:t>bị</a:t>
            </a:r>
            <a:r>
              <a:rPr lang="en-US" sz="2600" b="1" dirty="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địa</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điểm</a:t>
            </a:r>
            <a:r>
              <a:rPr lang="en-US" sz="2600" b="1" dirty="0" smtClean="0">
                <a:solidFill>
                  <a:srgbClr val="FF0000"/>
                </a:solidFill>
                <a:latin typeface="Arial" panose="020B0604020202020204" pitchFamily="34" charset="0"/>
                <a:cs typeface="Arial" panose="020B0604020202020204" pitchFamily="34" charset="0"/>
              </a:rPr>
              <a:t>, </a:t>
            </a:r>
            <a:r>
              <a:rPr lang="vi-VN" sz="2600" b="1" dirty="0" smtClean="0">
                <a:solidFill>
                  <a:srgbClr val="FF0000"/>
                </a:solidFill>
                <a:latin typeface="Arial" panose="020B0604020202020204" pitchFamily="34" charset="0"/>
                <a:cs typeface="Arial" panose="020B0604020202020204" pitchFamily="34" charset="0"/>
              </a:rPr>
              <a:t>người </a:t>
            </a:r>
            <a:r>
              <a:rPr lang="vi-VN" sz="2600" b="1" dirty="0">
                <a:solidFill>
                  <a:srgbClr val="FF0000"/>
                </a:solidFill>
                <a:latin typeface="Arial" panose="020B0604020202020204" pitchFamily="34" charset="0"/>
                <a:cs typeface="Arial" panose="020B0604020202020204" pitchFamily="34" charset="0"/>
              </a:rPr>
              <a:t>bệnh để thực hiện </a:t>
            </a:r>
            <a:r>
              <a:rPr lang="en-US" sz="2600" b="1" dirty="0" err="1" smtClean="0">
                <a:solidFill>
                  <a:srgbClr val="FF0000"/>
                </a:solidFill>
                <a:latin typeface="Arial" panose="020B0604020202020204" pitchFamily="34" charset="0"/>
                <a:cs typeface="Arial" panose="020B0604020202020204" pitchFamily="34" charset="0"/>
              </a:rPr>
              <a:t>nhận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định</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thăm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khám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người</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bệnh</a:t>
            </a:r>
            <a:r>
              <a:rPr lang="en-US" sz="2600" b="1" dirty="0" smtClean="0">
                <a:solidFill>
                  <a:srgbClr val="FF0000"/>
                </a:solidFill>
                <a:latin typeface="Arial" panose="020B0604020202020204" pitchFamily="34" charset="0"/>
                <a:cs typeface="Arial" panose="020B0604020202020204" pitchFamily="34" charset="0"/>
              </a:rPr>
              <a:t> H</a:t>
            </a:r>
            <a:endParaRPr lang="vi-VN" sz="2600" b="1" dirty="0">
              <a:solidFill>
                <a:srgbClr val="FF0000"/>
              </a:solidFill>
              <a:latin typeface="Arial" panose="020B0604020202020204" pitchFamily="34" charset="0"/>
              <a:cs typeface="Arial" panose="020B0604020202020204" pitchFamily="34" charset="0"/>
            </a:endParaRPr>
          </a:p>
          <a:p>
            <a:pPr marL="112713" lvl="0" indent="-112713" algn="l">
              <a:lnSpc>
                <a:spcPct val="150000"/>
              </a:lnSpc>
              <a:spcBef>
                <a:spcPts val="0"/>
              </a:spcBef>
              <a:buFont typeface="+mj-lt"/>
              <a:buAutoNum type="arabicPeriod"/>
            </a:pPr>
            <a:r>
              <a:rPr lang="vi-VN" sz="2600" b="1" dirty="0">
                <a:solidFill>
                  <a:srgbClr val="FF0000"/>
                </a:solidFill>
                <a:latin typeface="Arial" panose="020B0604020202020204" pitchFamily="34" charset="0"/>
                <a:cs typeface="Arial" panose="020B0604020202020204" pitchFamily="34" charset="0"/>
              </a:rPr>
              <a:t>Hãy chuẩn bị điều dưỡng, dụng cụ phù hợp để thực hiện </a:t>
            </a:r>
            <a:r>
              <a:rPr lang="en-US" sz="2600" b="1" dirty="0" err="1" smtClean="0">
                <a:solidFill>
                  <a:srgbClr val="FF0000"/>
                </a:solidFill>
                <a:latin typeface="Arial" panose="020B0604020202020204" pitchFamily="34" charset="0"/>
                <a:cs typeface="Arial" panose="020B0604020202020204" pitchFamily="34" charset="0"/>
              </a:rPr>
              <a:t>nhận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định</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thăm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khám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cho</a:t>
            </a:r>
            <a:r>
              <a:rPr lang="en-US" sz="2600" b="1" dirty="0" smtClean="0">
                <a:solidFill>
                  <a:srgbClr val="FF0000"/>
                </a:solidFill>
                <a:latin typeface="Arial" panose="020B0604020202020204" pitchFamily="34" charset="0"/>
                <a:cs typeface="Arial" panose="020B0604020202020204" pitchFamily="34" charset="0"/>
              </a:rPr>
              <a:t> NB H.</a:t>
            </a:r>
            <a:endParaRPr lang="vi-VN" sz="2600" b="1" dirty="0">
              <a:solidFill>
                <a:srgbClr val="FF0000"/>
              </a:solidFill>
              <a:latin typeface="Arial" panose="020B0604020202020204" pitchFamily="34" charset="0"/>
              <a:cs typeface="Arial" panose="020B0604020202020204" pitchFamily="34" charset="0"/>
            </a:endParaRPr>
          </a:p>
          <a:p>
            <a:pPr marL="112713" indent="-112713" algn="l">
              <a:lnSpc>
                <a:spcPct val="150000"/>
              </a:lnSpc>
              <a:spcBef>
                <a:spcPts val="0"/>
              </a:spcBef>
              <a:buFont typeface="+mj-lt"/>
              <a:buAutoNum type="arabicPeriod"/>
            </a:pPr>
            <a:r>
              <a:rPr lang="en-US" sz="2600" b="1" dirty="0" err="1" smtClean="0">
                <a:solidFill>
                  <a:srgbClr val="FF0000"/>
                </a:solidFill>
                <a:latin typeface="Arial" panose="020B0604020202020204" pitchFamily="34" charset="0"/>
                <a:cs typeface="Arial" panose="020B0604020202020204" pitchFamily="34" charset="0"/>
              </a:rPr>
              <a:t>Thực</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hiện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thăm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khám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để</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nhận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định</a:t>
            </a:r>
            <a:r>
              <a:rPr lang="en-US" sz="2600" b="1" dirty="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tình</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trạng</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sức</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khỏe</a:t>
            </a:r>
            <a:r>
              <a:rPr lang="en-US" sz="2600" b="1" dirty="0" smtClean="0">
                <a:solidFill>
                  <a:srgbClr val="FF0000"/>
                </a:solidFill>
                <a:latin typeface="Arial" panose="020B0604020202020204" pitchFamily="34" charset="0"/>
                <a:cs typeface="Arial" panose="020B0604020202020204" pitchFamily="34" charset="0"/>
              </a:rPr>
              <a:t> NB H.</a:t>
            </a: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6</a:t>
            </a:fld>
            <a:endParaRPr lang="en-US" dirty="0"/>
          </a:p>
        </p:txBody>
      </p:sp>
    </p:spTree>
    <p:extLst>
      <p:ext uri="{BB962C8B-B14F-4D97-AF65-F5344CB8AC3E}">
        <p14:creationId xmlns:p14="http://schemas.microsoft.com/office/powerpoint/2010/main" val="1141571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00150"/>
            <a:ext cx="4343400" cy="3809999"/>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5. </a:t>
            </a:r>
            <a:r>
              <a:rPr lang="en-US" sz="2400" b="1" dirty="0" err="1" smtClean="0">
                <a:solidFill>
                  <a:srgbClr val="0000FF"/>
                </a:solidFill>
                <a:latin typeface="Arial" pitchFamily="34" charset="0"/>
                <a:ea typeface="Tahoma" pitchFamily="34" charset="0"/>
                <a:cs typeface="Arial" pitchFamily="34" charset="0"/>
              </a:rPr>
              <a:t>Phân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loại</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loét</a:t>
            </a:r>
            <a:r>
              <a:rPr lang="en-US" sz="2400" b="1" dirty="0" smtClean="0">
                <a:solidFill>
                  <a:srgbClr val="0000FF"/>
                </a:solidFill>
                <a:latin typeface="Arial" pitchFamily="34" charset="0"/>
                <a:ea typeface="Tahoma" pitchFamily="34" charset="0"/>
                <a:cs typeface="Arial" pitchFamily="34" charset="0"/>
              </a:rPr>
              <a:t>:</a:t>
            </a:r>
          </a:p>
          <a:p>
            <a:pPr marL="0" lvl="1" indent="0" algn="just">
              <a:buNone/>
            </a:pPr>
            <a:r>
              <a:rPr lang="en-US" dirty="0" err="1" smtClean="0">
                <a:solidFill>
                  <a:srgbClr val="FF0000"/>
                </a:solidFill>
                <a:latin typeface="Arial" panose="020B0604020202020204" pitchFamily="34" charset="0"/>
                <a:ea typeface="Tahoma" pitchFamily="34" charset="0"/>
                <a:cs typeface="Arial" panose="020B0604020202020204" pitchFamily="34" charset="0"/>
              </a:rPr>
              <a:t>Độ</a:t>
            </a:r>
            <a:r>
              <a:rPr lang="en-US" dirty="0" smtClean="0">
                <a:solidFill>
                  <a:srgbClr val="FF0000"/>
                </a:solidFill>
                <a:latin typeface="Arial" panose="020B0604020202020204" pitchFamily="34" charset="0"/>
                <a:ea typeface="Tahoma" pitchFamily="34" charset="0"/>
                <a:cs typeface="Arial" panose="020B0604020202020204" pitchFamily="34" charset="0"/>
              </a:rPr>
              <a:t> IV</a:t>
            </a:r>
            <a:r>
              <a:rPr lang="vi-VN" dirty="0" smtClean="0">
                <a:solidFill>
                  <a:srgbClr val="FF0000"/>
                </a:solidFill>
                <a:latin typeface="Arial" panose="020B0604020202020204" pitchFamily="34" charset="0"/>
                <a:ea typeface="Tahoma" pitchFamily="34" charset="0"/>
                <a:cs typeface="Arial" panose="020B0604020202020204" pitchFamily="34" charset="0"/>
              </a:rPr>
              <a:t>:</a:t>
            </a:r>
            <a:r>
              <a:rPr lang="en-US" dirty="0" smtClean="0">
                <a:solidFill>
                  <a:srgbClr val="FF0000"/>
                </a:solidFill>
                <a:latin typeface="Arial" panose="020B0604020202020204" pitchFamily="34" charset="0"/>
                <a:ea typeface="Tahoma" pitchFamily="34" charset="0"/>
                <a:cs typeface="Arial" panose="020B0604020202020204" pitchFamily="34" charset="0"/>
              </a:rPr>
              <a:t> </a:t>
            </a:r>
            <a:r>
              <a:rPr lang="vi-VN" dirty="0">
                <a:solidFill>
                  <a:srgbClr val="0000FF"/>
                </a:solidFill>
                <a:ea typeface="Tahoma" pitchFamily="34" charset="0"/>
                <a:cs typeface="Arial" panose="020B0604020202020204" pitchFamily="34" charset="0"/>
              </a:rPr>
              <a:t>Mất toàn bộ mô da và dưới da, làm lộ cơ , xương, hay gân/dây chằng. </a:t>
            </a:r>
            <a:endParaRPr lang="en-US" dirty="0" smtClean="0">
              <a:solidFill>
                <a:srgbClr val="0000FF"/>
              </a:solidFill>
              <a:ea typeface="Tahoma" pitchFamily="34" charset="0"/>
              <a:cs typeface="Arial" panose="020B0604020202020204" pitchFamily="34" charset="0"/>
            </a:endParaRPr>
          </a:p>
          <a:p>
            <a:pPr marL="0" lvl="1" indent="0" algn="just">
              <a:buNone/>
            </a:pPr>
            <a:r>
              <a:rPr lang="vi-VN" dirty="0" smtClean="0">
                <a:solidFill>
                  <a:srgbClr val="0000FF"/>
                </a:solidFill>
                <a:ea typeface="Tahoma" pitchFamily="34" charset="0"/>
                <a:cs typeface="Arial" panose="020B0604020202020204" pitchFamily="34" charset="0"/>
              </a:rPr>
              <a:t>Mô </a:t>
            </a:r>
            <a:r>
              <a:rPr lang="vi-VN" dirty="0">
                <a:solidFill>
                  <a:srgbClr val="0000FF"/>
                </a:solidFill>
                <a:ea typeface="Tahoma" pitchFamily="34" charset="0"/>
                <a:cs typeface="Arial" panose="020B0604020202020204" pitchFamily="34" charset="0"/>
              </a:rPr>
              <a:t>hoại tử màu vàng đục hay khô đen </a:t>
            </a:r>
            <a:endParaRPr lang="en-US" dirty="0" smtClean="0">
              <a:solidFill>
                <a:srgbClr val="0000FF"/>
              </a:solidFill>
              <a:ea typeface="Tahoma" pitchFamily="34" charset="0"/>
              <a:cs typeface="Arial" panose="020B0604020202020204" pitchFamily="34" charset="0"/>
            </a:endParaRPr>
          </a:p>
          <a:p>
            <a:pPr marL="0" lvl="1" indent="0" algn="just">
              <a:buNone/>
            </a:pPr>
            <a:r>
              <a:rPr lang="vi-VN" dirty="0" smtClean="0">
                <a:solidFill>
                  <a:srgbClr val="0000FF"/>
                </a:solidFill>
                <a:ea typeface="Tahoma" pitchFamily="34" charset="0"/>
                <a:cs typeface="Arial" panose="020B0604020202020204" pitchFamily="34" charset="0"/>
              </a:rPr>
              <a:t>Thường </a:t>
            </a:r>
            <a:r>
              <a:rPr lang="vi-VN" dirty="0">
                <a:solidFill>
                  <a:srgbClr val="0000FF"/>
                </a:solidFill>
                <a:ea typeface="Tahoma" pitchFamily="34" charset="0"/>
                <a:cs typeface="Arial" panose="020B0604020202020204" pitchFamily="34" charset="0"/>
              </a:rPr>
              <a:t>xuất hiện đường hầm hay lỗ dò.</a:t>
            </a:r>
            <a:endParaRPr lang="en-US" dirty="0" smtClean="0">
              <a:solidFill>
                <a:srgbClr val="0000FF"/>
              </a:solidFill>
              <a:latin typeface="Arial" panose="020B0604020202020204" pitchFamily="34" charset="0"/>
              <a:ea typeface="Tahoma"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2"/>
          <a:stretch>
            <a:fillRect/>
          </a:stretch>
        </p:blipFill>
        <p:spPr>
          <a:xfrm>
            <a:off x="4696071" y="1582902"/>
            <a:ext cx="3942857" cy="2817648"/>
          </a:xfrm>
          <a:prstGeom prst="rect">
            <a:avLst/>
          </a:prstGeom>
        </p:spPr>
      </p:pic>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26212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smtClean="0">
                <a:solidFill>
                  <a:schemeClr val="bg1"/>
                </a:solidFill>
                <a:latin typeface="Arial" pitchFamily="34" charset="0"/>
                <a:ea typeface="Tahoma" pitchFamily="34" charset="0"/>
                <a:cs typeface="Arial" pitchFamily="34" charset="0"/>
              </a:rPr>
              <a:t>CÂU HỎI 9</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152400" y="666749"/>
            <a:ext cx="8763000" cy="4267202"/>
          </a:xfrm>
        </p:spPr>
        <p:txBody>
          <a:bodyPr>
            <a:noAutofit/>
          </a:bodyPr>
          <a:lstStyle/>
          <a:p>
            <a:pPr algn="l"/>
            <a:endParaRPr lang="en-US" dirty="0" smtClean="0">
              <a:solidFill>
                <a:srgbClr val="0000FF"/>
              </a:solidFill>
              <a:latin typeface="Arial" pitchFamily="34" charset="0"/>
              <a:cs typeface="Arial" pitchFamily="34" charset="0"/>
            </a:endParaRPr>
          </a:p>
          <a:p>
            <a:endParaRPr lang="en-US" dirty="0" smtClean="0">
              <a:solidFill>
                <a:schemeClr val="tx2">
                  <a:lumMod val="50000"/>
                </a:schemeClr>
              </a:solidFill>
              <a:latin typeface="Arial" pitchFamily="34" charset="0"/>
              <a:cs typeface="Arial" pitchFamily="34" charset="0"/>
            </a:endParaRPr>
          </a:p>
          <a:p>
            <a:pPr>
              <a:lnSpc>
                <a:spcPct val="150000"/>
              </a:lnSpc>
            </a:pPr>
            <a:r>
              <a:rPr lang="en-US" b="1" dirty="0" err="1">
                <a:solidFill>
                  <a:srgbClr val="0000FF"/>
                </a:solidFill>
                <a:latin typeface="Arial" pitchFamily="34" charset="0"/>
                <a:cs typeface="Arial" pitchFamily="34" charset="0"/>
              </a:rPr>
              <a:t>Hãy</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kể</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tên</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các</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nguyên</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tắc</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dự</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phòng</a:t>
            </a:r>
            <a:r>
              <a:rPr lang="en-US" b="1" dirty="0">
                <a:solidFill>
                  <a:srgbClr val="0000FF"/>
                </a:solidFill>
                <a:latin typeface="Arial" pitchFamily="34" charset="0"/>
                <a:cs typeface="Arial" pitchFamily="34" charset="0"/>
              </a:rPr>
              <a:t> </a:t>
            </a:r>
            <a:endParaRPr lang="en-US" b="1" dirty="0" smtClean="0">
              <a:solidFill>
                <a:srgbClr val="0000FF"/>
              </a:solidFill>
              <a:latin typeface="Arial" pitchFamily="34" charset="0"/>
              <a:cs typeface="Arial" pitchFamily="34" charset="0"/>
            </a:endParaRPr>
          </a:p>
          <a:p>
            <a:pPr>
              <a:lnSpc>
                <a:spcPct val="150000"/>
              </a:lnSpc>
            </a:pPr>
            <a:r>
              <a:rPr lang="en-US" b="1" dirty="0" err="1" smtClean="0">
                <a:solidFill>
                  <a:srgbClr val="0000FF"/>
                </a:solidFill>
                <a:latin typeface="Arial" pitchFamily="34" charset="0"/>
                <a:cs typeface="Arial" pitchFamily="34" charset="0"/>
              </a:rPr>
              <a:t>loét</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ép</a:t>
            </a:r>
            <a:r>
              <a:rPr lang="en-US" b="1" dirty="0">
                <a:solidFill>
                  <a:srgbClr val="0000FF"/>
                </a:solidFill>
                <a:latin typeface="Arial" pitchFamily="34" charset="0"/>
                <a:cs typeface="Arial" pitchFamily="34" charset="0"/>
              </a:rPr>
              <a:t>?</a:t>
            </a:r>
          </a:p>
          <a:p>
            <a:r>
              <a:rPr lang="en-US" b="1" dirty="0" smtClean="0">
                <a:solidFill>
                  <a:srgbClr val="0000FF"/>
                </a:solidFill>
                <a:latin typeface="Arial" pitchFamily="34" charset="0"/>
                <a:cs typeface="Arial" pitchFamily="34" charset="0"/>
              </a:rPr>
              <a:t> </a:t>
            </a: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61</a:t>
            </a:fld>
            <a:endParaRPr lang="en-US"/>
          </a:p>
        </p:txBody>
      </p:sp>
    </p:spTree>
    <p:extLst>
      <p:ext uri="{BB962C8B-B14F-4D97-AF65-F5344CB8AC3E}">
        <p14:creationId xmlns:p14="http://schemas.microsoft.com/office/powerpoint/2010/main" val="3039593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4400550"/>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6. </a:t>
            </a:r>
            <a:r>
              <a:rPr lang="en-US" sz="2400" b="1" dirty="0" err="1" smtClean="0">
                <a:solidFill>
                  <a:srgbClr val="0000FF"/>
                </a:solidFill>
                <a:latin typeface="Arial" pitchFamily="34" charset="0"/>
                <a:ea typeface="Tahoma" pitchFamily="34" charset="0"/>
                <a:cs typeface="Arial" pitchFamily="34" charset="0"/>
              </a:rPr>
              <a:t>Nguyên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tắc</a:t>
            </a:r>
            <a:endParaRPr lang="en-US" sz="2400" b="1" dirty="0" smtClean="0">
              <a:solidFill>
                <a:srgbClr val="0000FF"/>
              </a:solidFill>
              <a:latin typeface="Arial" pitchFamily="34" charset="0"/>
              <a:ea typeface="Tahoma" pitchFamily="34" charset="0"/>
              <a:cs typeface="Arial" pitchFamily="34" charset="0"/>
            </a:endParaRPr>
          </a:p>
          <a:p>
            <a:pPr marL="342900" lvl="1" indent="-342900" algn="just">
              <a:buFont typeface="Arial" panose="020B0604020202020204" pitchFamily="34" charset="0"/>
              <a:buChar char="•"/>
            </a:pPr>
            <a:r>
              <a:rPr lang="en-US" sz="2400" dirty="0" err="1" smtClean="0">
                <a:solidFill>
                  <a:srgbClr val="0000FF"/>
                </a:solidFill>
                <a:latin typeface="Arial" panose="020B0604020202020204" pitchFamily="34" charset="0"/>
                <a:ea typeface="Tahoma" pitchFamily="34" charset="0"/>
                <a:cs typeface="Arial" panose="020B0604020202020204" pitchFamily="34" charset="0"/>
              </a:rPr>
              <a:t>Thường</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xuyên</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thăm</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khám</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phát</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hiện</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sớm</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tổn</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thương</a:t>
            </a:r>
            <a:r>
              <a:rPr lang="en-US" sz="2400" dirty="0" smtClean="0">
                <a:solidFill>
                  <a:srgbClr val="0000FF"/>
                </a:solidFill>
                <a:latin typeface="Arial" panose="020B0604020202020204" pitchFamily="34" charset="0"/>
                <a:ea typeface="Tahoma" pitchFamily="34" charset="0"/>
                <a:cs typeface="Arial" panose="020B0604020202020204" pitchFamily="34" charset="0"/>
              </a:rPr>
              <a:t> da.</a:t>
            </a:r>
          </a:p>
          <a:p>
            <a:pPr marL="342900" lvl="1" indent="-342900" algn="just">
              <a:buFont typeface="Arial" panose="020B0604020202020204" pitchFamily="34" charset="0"/>
              <a:buChar char="•"/>
            </a:pPr>
            <a:r>
              <a:rPr lang="en-US" sz="2400" dirty="0" err="1" smtClean="0">
                <a:solidFill>
                  <a:srgbClr val="0000FF"/>
                </a:solidFill>
                <a:latin typeface="Arial" panose="020B0604020202020204" pitchFamily="34" charset="0"/>
                <a:ea typeface="Tahoma" pitchFamily="34" charset="0"/>
                <a:cs typeface="Arial" panose="020B0604020202020204" pitchFamily="34" charset="0"/>
              </a:rPr>
              <a:t>Giữ</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vi-VN" sz="2400" dirty="0" smtClean="0">
                <a:solidFill>
                  <a:srgbClr val="0000FF"/>
                </a:solidFill>
                <a:latin typeface="Arial" panose="020B0604020202020204" pitchFamily="34" charset="0"/>
                <a:ea typeface="Tahoma" pitchFamily="34" charset="0"/>
                <a:cs typeface="Arial" panose="020B0604020202020204" pitchFamily="34" charset="0"/>
              </a:rPr>
              <a:t>da </a:t>
            </a:r>
            <a:r>
              <a:rPr lang="vi-VN" sz="2400" dirty="0">
                <a:solidFill>
                  <a:srgbClr val="0000FF"/>
                </a:solidFill>
                <a:latin typeface="Arial" panose="020B0604020202020204" pitchFamily="34" charset="0"/>
                <a:ea typeface="Tahoma" pitchFamily="34" charset="0"/>
                <a:cs typeface="Arial" panose="020B0604020202020204" pitchFamily="34" charset="0"/>
              </a:rPr>
              <a:t>sạch và khô, nhất là những vùng bị tì đè dễ có nguy cơ bị loét ép</a:t>
            </a:r>
            <a:r>
              <a:rPr lang="vi-VN" sz="2400" dirty="0" smtClean="0">
                <a:solidFill>
                  <a:srgbClr val="0000FF"/>
                </a:solidFill>
                <a:latin typeface="Arial" panose="020B0604020202020204" pitchFamily="34" charset="0"/>
                <a:ea typeface="Tahoma" pitchFamily="34" charset="0"/>
                <a:cs typeface="Arial" panose="020B0604020202020204" pitchFamily="34" charset="0"/>
              </a:rPr>
              <a:t>.</a:t>
            </a:r>
            <a:endParaRPr lang="vi-VN" sz="2400" dirty="0">
              <a:solidFill>
                <a:srgbClr val="0000FF"/>
              </a:solidFill>
              <a:latin typeface="Arial" panose="020B0604020202020204" pitchFamily="34" charset="0"/>
              <a:ea typeface="Tahoma" pitchFamily="34" charset="0"/>
              <a:cs typeface="Arial" panose="020B0604020202020204" pitchFamily="34" charset="0"/>
            </a:endParaRP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Vệ </a:t>
            </a:r>
            <a:r>
              <a:rPr lang="vi-VN" sz="2400" dirty="0">
                <a:solidFill>
                  <a:srgbClr val="0000FF"/>
                </a:solidFill>
                <a:latin typeface="Arial" panose="020B0604020202020204" pitchFamily="34" charset="0"/>
                <a:ea typeface="Tahoma" pitchFamily="34" charset="0"/>
                <a:cs typeface="Arial" panose="020B0604020202020204" pitchFamily="34" charset="0"/>
              </a:rPr>
              <a:t>sinh giường bệnh, quần áo không để bị ướt</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Thường </a:t>
            </a:r>
            <a:r>
              <a:rPr lang="vi-VN" sz="2400" dirty="0">
                <a:solidFill>
                  <a:srgbClr val="0000FF"/>
                </a:solidFill>
                <a:latin typeface="Arial" panose="020B0604020202020204" pitchFamily="34" charset="0"/>
                <a:ea typeface="Tahoma" pitchFamily="34" charset="0"/>
                <a:cs typeface="Arial" panose="020B0604020202020204" pitchFamily="34" charset="0"/>
              </a:rPr>
              <a:t>xuyên xoa bóp những vùng dễ bị loét ép.</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Thường </a:t>
            </a:r>
            <a:r>
              <a:rPr lang="vi-VN" sz="2400" dirty="0">
                <a:solidFill>
                  <a:srgbClr val="0000FF"/>
                </a:solidFill>
                <a:latin typeface="Arial" panose="020B0604020202020204" pitchFamily="34" charset="0"/>
                <a:ea typeface="Tahoma" pitchFamily="34" charset="0"/>
                <a:cs typeface="Arial" panose="020B0604020202020204" pitchFamily="34" charset="0"/>
              </a:rPr>
              <a:t>xuyên thay đổi tư thế người bệnh, 2- 3 giờ/lần.</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Cho </a:t>
            </a:r>
            <a:r>
              <a:rPr lang="vi-VN" sz="2400" dirty="0">
                <a:solidFill>
                  <a:srgbClr val="0000FF"/>
                </a:solidFill>
                <a:latin typeface="Arial" panose="020B0604020202020204" pitchFamily="34" charset="0"/>
                <a:ea typeface="Tahoma" pitchFamily="34" charset="0"/>
                <a:cs typeface="Arial" panose="020B0604020202020204" pitchFamily="34" charset="0"/>
              </a:rPr>
              <a:t>người bệnh nằm đệm hơi, đệm nước, vòng hơi, vòng nước</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Dinh </a:t>
            </a:r>
            <a:r>
              <a:rPr lang="vi-VN" sz="2400" dirty="0">
                <a:solidFill>
                  <a:srgbClr val="0000FF"/>
                </a:solidFill>
                <a:latin typeface="Arial" panose="020B0604020202020204" pitchFamily="34" charset="0"/>
                <a:ea typeface="Tahoma" pitchFamily="34" charset="0"/>
                <a:cs typeface="Arial" panose="020B0604020202020204" pitchFamily="34" charset="0"/>
              </a:rPr>
              <a:t>dưỡng đầy đủ: nhiều đạm, nhiều vitamin</a:t>
            </a: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6173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908823"/>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6. </a:t>
            </a:r>
            <a:r>
              <a:rPr lang="en-US" sz="2400" b="1" dirty="0" err="1" smtClean="0">
                <a:solidFill>
                  <a:srgbClr val="0000FF"/>
                </a:solidFill>
                <a:latin typeface="Arial" pitchFamily="34" charset="0"/>
                <a:ea typeface="Tahoma" pitchFamily="34" charset="0"/>
                <a:cs typeface="Arial" pitchFamily="34" charset="0"/>
              </a:rPr>
              <a:t>Nguyên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tắc</a:t>
            </a:r>
            <a:endParaRPr lang="en-US" sz="2400" b="1" dirty="0" smtClean="0">
              <a:solidFill>
                <a:srgbClr val="0000FF"/>
              </a:solidFill>
              <a:latin typeface="Arial" pitchFamily="34" charset="0"/>
              <a:ea typeface="Tahoma" pitchFamily="34" charset="0"/>
              <a:cs typeface="Arial" pitchFamily="34" charset="0"/>
            </a:endParaRP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70378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3704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 xmlns:a16="http://schemas.microsoft.com/office/drawing/2014/main" id="{10A50F11-A1B2-4506-A9C0-20A2F9CFEF28}"/>
              </a:ext>
            </a:extLst>
          </p:cNvPr>
          <p:cNvPicPr>
            <a:picLocks noChangeAspect="1"/>
          </p:cNvPicPr>
          <p:nvPr/>
        </p:nvPicPr>
        <p:blipFill>
          <a:blip r:embed="rId4"/>
          <a:stretch>
            <a:fillRect/>
          </a:stretch>
        </p:blipFill>
        <p:spPr>
          <a:xfrm>
            <a:off x="155448" y="2038350"/>
            <a:ext cx="3133061" cy="2937272"/>
          </a:xfrm>
          <a:prstGeom prst="rect">
            <a:avLst/>
          </a:prstGeom>
        </p:spPr>
      </p:pic>
      <p:pic>
        <p:nvPicPr>
          <p:cNvPr id="9" name="Picture 8">
            <a:extLst>
              <a:ext uri="{FF2B5EF4-FFF2-40B4-BE49-F238E27FC236}">
                <a16:creationId xmlns="" xmlns:a16="http://schemas.microsoft.com/office/drawing/2014/main" id="{452268DA-F76E-4F0F-8941-891391F5BA75}"/>
              </a:ext>
            </a:extLst>
          </p:cNvPr>
          <p:cNvPicPr>
            <a:picLocks noChangeAspect="1"/>
          </p:cNvPicPr>
          <p:nvPr/>
        </p:nvPicPr>
        <p:blipFill>
          <a:blip r:embed="rId5"/>
          <a:stretch>
            <a:fillRect/>
          </a:stretch>
        </p:blipFill>
        <p:spPr>
          <a:xfrm>
            <a:off x="3332705" y="1285972"/>
            <a:ext cx="2917219" cy="2559843"/>
          </a:xfrm>
          <a:prstGeom prst="rect">
            <a:avLst/>
          </a:prstGeom>
        </p:spPr>
      </p:pic>
      <p:pic>
        <p:nvPicPr>
          <p:cNvPr id="10" name="Picture 9">
            <a:extLst>
              <a:ext uri="{FF2B5EF4-FFF2-40B4-BE49-F238E27FC236}">
                <a16:creationId xmlns="" xmlns:a16="http://schemas.microsoft.com/office/drawing/2014/main" id="{06662EDA-9549-4AEF-9E4E-F44CB653732E}"/>
              </a:ext>
            </a:extLst>
          </p:cNvPr>
          <p:cNvPicPr>
            <a:picLocks noChangeAspect="1"/>
          </p:cNvPicPr>
          <p:nvPr/>
        </p:nvPicPr>
        <p:blipFill>
          <a:blip r:embed="rId6"/>
          <a:stretch>
            <a:fillRect/>
          </a:stretch>
        </p:blipFill>
        <p:spPr>
          <a:xfrm>
            <a:off x="6400800" y="2485645"/>
            <a:ext cx="2596896" cy="2594133"/>
          </a:xfrm>
          <a:prstGeom prst="rect">
            <a:avLst/>
          </a:prstGeom>
        </p:spPr>
      </p:pic>
    </p:spTree>
    <p:extLst>
      <p:ext uri="{BB962C8B-B14F-4D97-AF65-F5344CB8AC3E}">
        <p14:creationId xmlns:p14="http://schemas.microsoft.com/office/powerpoint/2010/main" val="125079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16" name="Subtitle 2"/>
          <p:cNvSpPr txBox="1">
            <a:spLocks/>
          </p:cNvSpPr>
          <p:nvPr/>
        </p:nvSpPr>
        <p:spPr>
          <a:xfrm>
            <a:off x="0" y="685799"/>
            <a:ext cx="9144000" cy="4610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a:solidFill>
                  <a:srgbClr val="0000FF"/>
                </a:solidFill>
                <a:latin typeface="Arial" pitchFamily="34" charset="0"/>
                <a:ea typeface="Tahoma" pitchFamily="34" charset="0"/>
                <a:cs typeface="Arial" pitchFamily="34" charset="0"/>
              </a:rPr>
              <a:t>NB TRẦN VĂN M, </a:t>
            </a:r>
            <a:r>
              <a:rPr lang="en-US" sz="2000" dirty="0" err="1">
                <a:solidFill>
                  <a:srgbClr val="0000FF"/>
                </a:solidFill>
                <a:latin typeface="Arial" pitchFamily="34" charset="0"/>
                <a:ea typeface="Tahoma" pitchFamily="34" charset="0"/>
                <a:cs typeface="Arial" pitchFamily="34" charset="0"/>
              </a:rPr>
              <a:t>sinh</a:t>
            </a:r>
            <a:r>
              <a:rPr lang="en-US" sz="2000" dirty="0">
                <a:solidFill>
                  <a:srgbClr val="0000FF"/>
                </a:solidFill>
                <a:latin typeface="Arial" pitchFamily="34" charset="0"/>
                <a:ea typeface="Tahoma" pitchFamily="34" charset="0"/>
                <a:cs typeface="Arial" pitchFamily="34" charset="0"/>
              </a:rPr>
              <a:t> n</a:t>
            </a:r>
            <a:r>
              <a:rPr lang="vi-VN" sz="2000" dirty="0">
                <a:solidFill>
                  <a:srgbClr val="0000FF"/>
                </a:solidFill>
                <a:ea typeface="Tahoma" pitchFamily="34" charset="0"/>
                <a:cs typeface="Arial" pitchFamily="34" charset="0"/>
              </a:rPr>
              <a:t>ă</a:t>
            </a:r>
            <a:r>
              <a:rPr lang="en-US" sz="2000" dirty="0">
                <a:solidFill>
                  <a:srgbClr val="0000FF"/>
                </a:solidFill>
                <a:latin typeface="Arial" pitchFamily="34" charset="0"/>
                <a:ea typeface="Tahoma" pitchFamily="34" charset="0"/>
                <a:cs typeface="Arial" pitchFamily="34" charset="0"/>
              </a:rPr>
              <a:t>m 1965</a:t>
            </a:r>
            <a:r>
              <a:rPr lang="en-US" sz="2000" dirty="0">
                <a:solidFill>
                  <a:srgbClr val="0000FF"/>
                </a:solidFill>
                <a:latin typeface="Arial" pitchFamily="34" charset="0"/>
                <a:cs typeface="Arial" pitchFamily="34" charset="0"/>
              </a:rPr>
              <a:t>; Giường:12; </a:t>
            </a:r>
            <a:r>
              <a:rPr lang="en-US" sz="2000" dirty="0" err="1">
                <a:solidFill>
                  <a:srgbClr val="0000FF"/>
                </a:solidFill>
                <a:latin typeface="Arial" pitchFamily="34" charset="0"/>
                <a:cs typeface="Arial" pitchFamily="34" charset="0"/>
              </a:rPr>
              <a:t>Phòng</a:t>
            </a:r>
            <a:r>
              <a:rPr lang="en-US" sz="2000" dirty="0">
                <a:solidFill>
                  <a:srgbClr val="0000FF"/>
                </a:solidFill>
                <a:latin typeface="Arial" pitchFamily="34" charset="0"/>
                <a:cs typeface="Arial" pitchFamily="34" charset="0"/>
              </a:rPr>
              <a:t>: 304; Khoa: </a:t>
            </a:r>
            <a:r>
              <a:rPr lang="vi-VN" sz="2000" dirty="0" smtClean="0">
                <a:solidFill>
                  <a:srgbClr val="0000FF"/>
                </a:solidFill>
                <a:latin typeface="Arial" pitchFamily="34" charset="0"/>
                <a:cs typeface="Arial" pitchFamily="34" charset="0"/>
              </a:rPr>
              <a:t>HSTC</a:t>
            </a:r>
          </a:p>
          <a:p>
            <a:pPr algn="just"/>
            <a:r>
              <a:rPr lang="en-US" sz="2000" dirty="0" smtClean="0">
                <a:solidFill>
                  <a:srgbClr val="0000FF"/>
                </a:solidFill>
                <a:latin typeface="Arial" pitchFamily="34" charset="0"/>
                <a:cs typeface="Arial" pitchFamily="34" charset="0"/>
              </a:rPr>
              <a:t> </a:t>
            </a:r>
            <a:r>
              <a:rPr lang="en-US" sz="2000" dirty="0">
                <a:solidFill>
                  <a:srgbClr val="0000FF"/>
                </a:solidFill>
                <a:latin typeface="Arial" pitchFamily="34" charset="0"/>
                <a:cs typeface="Arial" pitchFamily="34" charset="0"/>
              </a:rPr>
              <a:t>Đ</a:t>
            </a:r>
            <a:r>
              <a:rPr lang="vi-VN" sz="2000" dirty="0">
                <a:solidFill>
                  <a:srgbClr val="0000FF"/>
                </a:solidFill>
                <a:cs typeface="Arial" pitchFamily="34" charset="0"/>
              </a:rPr>
              <a:t>ịa</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chỉ</a:t>
            </a:r>
            <a:r>
              <a:rPr lang="en-US" sz="2000" dirty="0">
                <a:solidFill>
                  <a:srgbClr val="0000FF"/>
                </a:solidFill>
                <a:latin typeface="Arial" pitchFamily="34" charset="0"/>
                <a:cs typeface="Arial" pitchFamily="34" charset="0"/>
              </a:rPr>
              <a:t>: 65 </a:t>
            </a:r>
            <a:r>
              <a:rPr lang="en-US" sz="2000" dirty="0" err="1">
                <a:solidFill>
                  <a:srgbClr val="0000FF"/>
                </a:solidFill>
                <a:latin typeface="Arial" pitchFamily="34" charset="0"/>
                <a:cs typeface="Arial" pitchFamily="34" charset="0"/>
              </a:rPr>
              <a:t>Hàng</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Dầu</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Hoàn</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Kiếm</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Hà</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Nội</a:t>
            </a:r>
            <a:r>
              <a:rPr lang="en-US" sz="2000" dirty="0">
                <a:solidFill>
                  <a:srgbClr val="0000FF"/>
                </a:solidFill>
                <a:latin typeface="Arial" pitchFamily="34" charset="0"/>
                <a:cs typeface="Arial" pitchFamily="34" charset="0"/>
              </a:rPr>
              <a:t> </a:t>
            </a:r>
          </a:p>
          <a:p>
            <a:pPr algn="just"/>
            <a:r>
              <a:rPr lang="en-US" sz="2000" dirty="0" err="1">
                <a:solidFill>
                  <a:srgbClr val="0000FF"/>
                </a:solidFill>
                <a:latin typeface="Arial" pitchFamily="34" charset="0"/>
                <a:cs typeface="Arial" pitchFamily="34" charset="0"/>
              </a:rPr>
              <a:t>Chẩn</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đoán</a:t>
            </a:r>
            <a:r>
              <a:rPr lang="en-US" sz="2000" dirty="0">
                <a:solidFill>
                  <a:srgbClr val="0000FF"/>
                </a:solidFill>
                <a:latin typeface="Arial" pitchFamily="34" charset="0"/>
                <a:cs typeface="Arial" pitchFamily="34" charset="0"/>
              </a:rPr>
              <a:t>: Tai </a:t>
            </a:r>
            <a:r>
              <a:rPr lang="en-US" sz="2000" dirty="0" err="1">
                <a:solidFill>
                  <a:srgbClr val="0000FF"/>
                </a:solidFill>
                <a:latin typeface="Arial" pitchFamily="34" charset="0"/>
                <a:cs typeface="Arial" pitchFamily="34" charset="0"/>
              </a:rPr>
              <a:t>biến</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mạch</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máu</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não</a:t>
            </a:r>
            <a:endParaRPr lang="en-US" sz="2000" dirty="0">
              <a:solidFill>
                <a:srgbClr val="0000FF"/>
              </a:solidFill>
              <a:latin typeface="Arial" pitchFamily="34" charset="0"/>
              <a:cs typeface="Arial" pitchFamily="34" charset="0"/>
            </a:endParaRPr>
          </a:p>
          <a:p>
            <a:pPr algn="just"/>
            <a:r>
              <a:rPr lang="en-US" sz="2000" dirty="0" err="1">
                <a:solidFill>
                  <a:srgbClr val="0000FF"/>
                </a:solidFill>
                <a:latin typeface="Arial" pitchFamily="34" charset="0"/>
                <a:cs typeface="Arial" pitchFamily="34" charset="0"/>
              </a:rPr>
              <a:t>Hiện</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tại</a:t>
            </a:r>
            <a:r>
              <a:rPr lang="en-US" sz="2000" dirty="0">
                <a:solidFill>
                  <a:srgbClr val="0000FF"/>
                </a:solidFill>
                <a:latin typeface="Arial" pitchFamily="34" charset="0"/>
                <a:cs typeface="Arial" pitchFamily="34" charset="0"/>
              </a:rPr>
              <a:t>: NB </a:t>
            </a:r>
            <a:r>
              <a:rPr lang="en-US" sz="2000" dirty="0" err="1">
                <a:solidFill>
                  <a:srgbClr val="0000FF"/>
                </a:solidFill>
                <a:latin typeface="Arial" pitchFamily="34" charset="0"/>
                <a:cs typeface="Arial" pitchFamily="34" charset="0"/>
              </a:rPr>
              <a:t>tỉnh</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tiếp</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xúc</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chậm</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liệt</a:t>
            </a:r>
            <a:r>
              <a:rPr lang="en-US" sz="2000" dirty="0">
                <a:solidFill>
                  <a:srgbClr val="0000FF"/>
                </a:solidFill>
                <a:latin typeface="Arial" pitchFamily="34" charset="0"/>
                <a:cs typeface="Arial" pitchFamily="34" charset="0"/>
              </a:rPr>
              <a:t> ½ </a:t>
            </a:r>
            <a:r>
              <a:rPr lang="en-US" sz="2000" dirty="0" err="1">
                <a:solidFill>
                  <a:srgbClr val="0000FF"/>
                </a:solidFill>
                <a:latin typeface="Arial" pitchFamily="34" charset="0"/>
                <a:cs typeface="Arial" pitchFamily="34" charset="0"/>
              </a:rPr>
              <a:t>người</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phải</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tiểu</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tiện</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không</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tự</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chủ</a:t>
            </a:r>
            <a:r>
              <a:rPr lang="en-US" sz="2000" dirty="0">
                <a:solidFill>
                  <a:srgbClr val="0000FF"/>
                </a:solidFill>
                <a:latin typeface="Arial" pitchFamily="34" charset="0"/>
                <a:cs typeface="Arial" pitchFamily="34" charset="0"/>
              </a:rPr>
              <a:t>, ban </a:t>
            </a:r>
            <a:r>
              <a:rPr lang="en-US" sz="2000" dirty="0" err="1">
                <a:solidFill>
                  <a:srgbClr val="0000FF"/>
                </a:solidFill>
                <a:latin typeface="Arial" pitchFamily="34" charset="0"/>
                <a:cs typeface="Arial" pitchFamily="34" charset="0"/>
              </a:rPr>
              <a:t>đỏ</a:t>
            </a:r>
            <a:r>
              <a:rPr lang="en-US" sz="2000" dirty="0">
                <a:solidFill>
                  <a:srgbClr val="0000FF"/>
                </a:solidFill>
                <a:latin typeface="Arial" pitchFamily="34" charset="0"/>
                <a:cs typeface="Arial" pitchFamily="34" charset="0"/>
              </a:rPr>
              <a:t> da </a:t>
            </a:r>
            <a:r>
              <a:rPr lang="en-US" sz="2000" dirty="0" err="1">
                <a:solidFill>
                  <a:srgbClr val="0000FF"/>
                </a:solidFill>
                <a:latin typeface="Arial" pitchFamily="34" charset="0"/>
                <a:cs typeface="Arial" pitchFamily="34" charset="0"/>
              </a:rPr>
              <a:t>lưng</a:t>
            </a:r>
            <a:r>
              <a:rPr lang="en-US" sz="2000" dirty="0">
                <a:solidFill>
                  <a:srgbClr val="0000FF"/>
                </a:solidFill>
                <a:latin typeface="Arial" pitchFamily="34" charset="0"/>
                <a:cs typeface="Arial" pitchFamily="34" charset="0"/>
              </a:rPr>
              <a:t>, </a:t>
            </a:r>
            <a:r>
              <a:rPr lang="en-US" sz="2000" dirty="0" err="1">
                <a:solidFill>
                  <a:srgbClr val="0000FF"/>
                </a:solidFill>
                <a:latin typeface="Arial" pitchFamily="34" charset="0"/>
                <a:cs typeface="Arial" pitchFamily="34" charset="0"/>
              </a:rPr>
              <a:t>mông</a:t>
            </a:r>
            <a:r>
              <a:rPr lang="en-US" sz="2000" dirty="0">
                <a:solidFill>
                  <a:srgbClr val="0000FF"/>
                </a:solidFill>
                <a:latin typeface="Arial" pitchFamily="34" charset="0"/>
                <a:cs typeface="Arial" pitchFamily="34" charset="0"/>
              </a:rPr>
              <a:t>. </a:t>
            </a:r>
          </a:p>
          <a:p>
            <a:pPr algn="just"/>
            <a:r>
              <a:rPr lang="en-US" sz="2000" b="1" dirty="0" err="1">
                <a:solidFill>
                  <a:srgbClr val="FF0000"/>
                </a:solidFill>
                <a:latin typeface="Arial" pitchFamily="34" charset="0"/>
                <a:cs typeface="Arial" pitchFamily="34" charset="0"/>
              </a:rPr>
              <a:t>Yêu</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cầu</a:t>
            </a:r>
            <a:r>
              <a:rPr lang="en-US" sz="2000" b="1" dirty="0">
                <a:solidFill>
                  <a:srgbClr val="FF0000"/>
                </a:solidFill>
                <a:latin typeface="Arial" pitchFamily="34" charset="0"/>
                <a:cs typeface="Arial" pitchFamily="34" charset="0"/>
              </a:rPr>
              <a:t>:</a:t>
            </a:r>
            <a:endParaRPr lang="en-US" sz="2000" dirty="0">
              <a:solidFill>
                <a:srgbClr val="FF0000"/>
              </a:solidFill>
              <a:latin typeface="Arial" pitchFamily="34" charset="0"/>
              <a:cs typeface="Arial" pitchFamily="34" charset="0"/>
            </a:endParaRPr>
          </a:p>
          <a:p>
            <a:pPr marL="457200" indent="-457200" algn="just">
              <a:buFont typeface="+mj-lt"/>
              <a:buAutoNum type="arabicPeriod"/>
            </a:pPr>
            <a:r>
              <a:rPr lang="vi-VN" sz="2000" dirty="0">
                <a:solidFill>
                  <a:srgbClr val="FF0000"/>
                </a:solidFill>
                <a:cs typeface="Arial" pitchFamily="34" charset="0"/>
              </a:rPr>
              <a:t>Nhận định người bệnh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thực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hiện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dự</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phòng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và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chăm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sóc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loét</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ép</a:t>
            </a:r>
            <a:r>
              <a:rPr lang="en-US" sz="2000" dirty="0">
                <a:solidFill>
                  <a:srgbClr val="FF0000"/>
                </a:solidFill>
                <a:latin typeface="Arial" pitchFamily="34" charset="0"/>
                <a:cs typeface="Arial" pitchFamily="34" charset="0"/>
              </a:rPr>
              <a:t>?</a:t>
            </a:r>
          </a:p>
          <a:p>
            <a:pPr marL="457200" indent="-457200" algn="just">
              <a:buFont typeface="+mj-lt"/>
              <a:buAutoNum type="arabicPeriod"/>
            </a:pPr>
            <a:r>
              <a:rPr lang="en-US" sz="2000" dirty="0" err="1">
                <a:solidFill>
                  <a:srgbClr val="FF0000"/>
                </a:solidFill>
                <a:latin typeface="Arial" pitchFamily="34" charset="0"/>
                <a:cs typeface="Arial" pitchFamily="34" charset="0"/>
              </a:rPr>
              <a:t>Chuẩn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bị</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điều</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dưỡng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dụng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cụ</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phù</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hợp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để</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giảm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áp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lực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tỳ</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đè</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nhằm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dự</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phòng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và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chăm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sóc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loét</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ép</a:t>
            </a:r>
            <a:r>
              <a:rPr lang="en-US" sz="2000" dirty="0">
                <a:solidFill>
                  <a:srgbClr val="FF0000"/>
                </a:solidFill>
                <a:latin typeface="Arial" pitchFamily="34" charset="0"/>
                <a:cs typeface="Arial" pitchFamily="34" charset="0"/>
              </a:rPr>
              <a:t>?</a:t>
            </a:r>
          </a:p>
          <a:p>
            <a:pPr marL="457200" indent="-457200" algn="just">
              <a:buFont typeface="+mj-lt"/>
              <a:buAutoNum type="arabicPeriod"/>
            </a:pPr>
            <a:r>
              <a:rPr lang="en-US" sz="2000" dirty="0" err="1">
                <a:solidFill>
                  <a:srgbClr val="FF0000"/>
                </a:solidFill>
                <a:latin typeface="Arial" pitchFamily="34" charset="0"/>
                <a:cs typeface="Arial" pitchFamily="34" charset="0"/>
              </a:rPr>
              <a:t>Tiến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hành</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giảm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áp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lực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tỳ</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đè</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nhằm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dự</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phòng</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và</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chăm</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sóc</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loét</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ép</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cho</a:t>
            </a:r>
            <a:r>
              <a:rPr lang="en-US" sz="2000" dirty="0">
                <a:solidFill>
                  <a:srgbClr val="FF0000"/>
                </a:solidFill>
                <a:latin typeface="Arial" pitchFamily="34" charset="0"/>
                <a:cs typeface="Arial" pitchFamily="34" charset="0"/>
              </a:rPr>
              <a:t> ng</a:t>
            </a:r>
            <a:r>
              <a:rPr lang="vi-VN" sz="2000" dirty="0">
                <a:solidFill>
                  <a:srgbClr val="FF0000"/>
                </a:solidFill>
                <a:latin typeface="Arial" pitchFamily="34" charset="0"/>
                <a:cs typeface="Arial" pitchFamily="34" charset="0"/>
              </a:rPr>
              <a:t>ư</a:t>
            </a:r>
            <a:r>
              <a:rPr lang="en-US" sz="2000" dirty="0" err="1">
                <a:solidFill>
                  <a:srgbClr val="FF0000"/>
                </a:solidFill>
                <a:latin typeface="Arial" pitchFamily="34" charset="0"/>
                <a:cs typeface="Arial" pitchFamily="34" charset="0"/>
              </a:rPr>
              <a:t>ời</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bệnh</a:t>
            </a:r>
            <a:r>
              <a:rPr lang="en-US" sz="2000" dirty="0">
                <a:solidFill>
                  <a:srgbClr val="FF0000"/>
                </a:solidFill>
                <a:latin typeface="Arial" pitchFamily="34" charset="0"/>
                <a:cs typeface="Arial" pitchFamily="34" charset="0"/>
              </a:rPr>
              <a:t>?</a:t>
            </a:r>
            <a:endParaRPr lang="en-US" sz="2400" b="1" dirty="0">
              <a:solidFill>
                <a:srgbClr val="0000FF"/>
              </a:solidFill>
              <a:cs typeface="Arial" pitchFamily="34" charset="0"/>
            </a:endParaRPr>
          </a:p>
        </p:txBody>
      </p:sp>
      <p:sp>
        <p:nvSpPr>
          <p:cNvPr id="13" name="Title 1"/>
          <p:cNvSpPr txBox="1">
            <a:spLocks/>
          </p:cNvSpPr>
          <p:nvPr/>
        </p:nvSpPr>
        <p:spPr>
          <a:xfrm>
            <a:off x="0" y="1"/>
            <a:ext cx="9144000" cy="70378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TÌNH HUỐNG LÂM </a:t>
            </a:r>
            <a:r>
              <a:rPr lang="en-US" sz="2400" b="1" dirty="0" smtClean="0">
                <a:solidFill>
                  <a:schemeClr val="bg1"/>
                </a:solidFill>
                <a:latin typeface="Arial" pitchFamily="34" charset="0"/>
                <a:ea typeface="Tahoma" pitchFamily="34" charset="0"/>
                <a:cs typeface="Arial" pitchFamily="34" charset="0"/>
              </a:rPr>
              <a:t>SÀNG 2</a:t>
            </a:r>
            <a:endParaRPr lang="en-US" sz="2400" b="1" dirty="0">
              <a:solidFill>
                <a:schemeClr val="bg1"/>
              </a:solidFill>
              <a:latin typeface="Arial" pitchFamily="34" charset="0"/>
              <a:ea typeface="Tahoma" pitchFamily="34" charset="0"/>
              <a:cs typeface="Arial" pitchFamily="34" charset="0"/>
            </a:endParaRPr>
          </a:p>
        </p:txBody>
      </p:sp>
      <p:pic>
        <p:nvPicPr>
          <p:cNvPr id="1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3" descr="D:\ảnh\LOGO bachmai.jpg"/>
          <p:cNvPicPr>
            <a:picLocks noChangeAspect="1" noChangeArrowheads="1"/>
          </p:cNvPicPr>
          <p:nvPr/>
        </p:nvPicPr>
        <p:blipFill>
          <a:blip r:embed="rId4" cstate="print"/>
          <a:srcRect/>
          <a:stretch>
            <a:fillRect/>
          </a:stretch>
        </p:blipFill>
        <p:spPr bwMode="auto">
          <a:xfrm>
            <a:off x="76200" y="3704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86228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5" name="Rectangle 4"/>
          <p:cNvSpPr/>
          <p:nvPr/>
        </p:nvSpPr>
        <p:spPr>
          <a:xfrm>
            <a:off x="838200" y="819150"/>
            <a:ext cx="4572000" cy="1569660"/>
          </a:xfrm>
          <a:prstGeom prst="rect">
            <a:avLst/>
          </a:prstGeom>
        </p:spPr>
        <p:txBody>
          <a:bodyPr>
            <a:spAutoFit/>
          </a:bodyPr>
          <a:lstStyle/>
          <a:p>
            <a:pPr algn="just">
              <a:spcAft>
                <a:spcPts val="0"/>
              </a:spcAft>
            </a:pP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Nhận</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định</a:t>
            </a:r>
            <a:endPar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Nhận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định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toàn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thân</a:t>
            </a:r>
            <a:endPar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Nhận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định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tình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trạng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da</a:t>
            </a:r>
          </a:p>
        </p:txBody>
      </p:sp>
      <p:sp>
        <p:nvSpPr>
          <p:cNvPr id="13" name="Title 1"/>
          <p:cNvSpPr txBox="1">
            <a:spLocks/>
          </p:cNvSpPr>
          <p:nvPr/>
        </p:nvSpPr>
        <p:spPr>
          <a:xfrm>
            <a:off x="0" y="1"/>
            <a:ext cx="9144000" cy="70378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16" name="Picture 3" descr="D:\ảnh\LOGO bachmai.jpg"/>
          <p:cNvPicPr>
            <a:picLocks noChangeAspect="1" noChangeArrowheads="1"/>
          </p:cNvPicPr>
          <p:nvPr/>
        </p:nvPicPr>
        <p:blipFill>
          <a:blip r:embed="rId3" cstate="print"/>
          <a:srcRect/>
          <a:stretch>
            <a:fillRect/>
          </a:stretch>
        </p:blipFill>
        <p:spPr bwMode="auto">
          <a:xfrm>
            <a:off x="76200" y="3704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00811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324350"/>
          </a:xfrm>
        </p:spPr>
        <p:txBody>
          <a:bodyPr>
            <a:noAutofit/>
          </a:bodyPr>
          <a:lstStyle/>
          <a:p>
            <a:pPr marL="0" lvl="1" indent="0" algn="just">
              <a:lnSpc>
                <a:spcPct val="150000"/>
              </a:lnSpc>
              <a:buNone/>
            </a:pPr>
            <a:r>
              <a:rPr lang="en-US" sz="2400" b="1" dirty="0">
                <a:solidFill>
                  <a:srgbClr val="0000FF"/>
                </a:solidFill>
                <a:latin typeface="Arial" pitchFamily="34" charset="0"/>
                <a:ea typeface="Tahoma" pitchFamily="34" charset="0"/>
                <a:cs typeface="Arial" pitchFamily="34" charset="0"/>
              </a:rPr>
              <a:t>7</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Dụng</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cụ</a:t>
            </a:r>
            <a:endParaRPr lang="en-US" sz="2400" b="1" dirty="0" smtClean="0">
              <a:solidFill>
                <a:srgbClr val="0000FF"/>
              </a:solidFill>
              <a:latin typeface="Arial" pitchFamily="34" charset="0"/>
              <a:ea typeface="Tahoma" pitchFamily="34" charset="0"/>
              <a:cs typeface="Arial" pitchFamily="34" charset="0"/>
            </a:endParaRP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Chậu </a:t>
            </a:r>
            <a:r>
              <a:rPr lang="vi-VN" sz="2400" dirty="0">
                <a:solidFill>
                  <a:srgbClr val="0000FF"/>
                </a:solidFill>
                <a:latin typeface="Arial" panose="020B0604020202020204" pitchFamily="34" charset="0"/>
                <a:ea typeface="Tahoma" pitchFamily="34" charset="0"/>
                <a:cs typeface="Arial" panose="020B0604020202020204" pitchFamily="34" charset="0"/>
              </a:rPr>
              <a:t>nước ấm.</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Xà </a:t>
            </a:r>
            <a:r>
              <a:rPr lang="vi-VN" sz="2400" dirty="0">
                <a:solidFill>
                  <a:srgbClr val="0000FF"/>
                </a:solidFill>
                <a:latin typeface="Arial" panose="020B0604020202020204" pitchFamily="34" charset="0"/>
                <a:ea typeface="Tahoma" pitchFamily="34" charset="0"/>
                <a:cs typeface="Arial" panose="020B0604020202020204" pitchFamily="34" charset="0"/>
              </a:rPr>
              <a:t>phòng.</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Bột </a:t>
            </a:r>
            <a:r>
              <a:rPr lang="vi-VN" sz="2400" dirty="0">
                <a:solidFill>
                  <a:srgbClr val="0000FF"/>
                </a:solidFill>
                <a:latin typeface="Arial" panose="020B0604020202020204" pitchFamily="34" charset="0"/>
                <a:ea typeface="Tahoma" pitchFamily="34" charset="0"/>
                <a:cs typeface="Arial" panose="020B0604020202020204" pitchFamily="34" charset="0"/>
              </a:rPr>
              <a:t>talc.</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Cồn </a:t>
            </a:r>
            <a:r>
              <a:rPr lang="en-US" sz="2400" dirty="0" smtClean="0">
                <a:solidFill>
                  <a:srgbClr val="0000FF"/>
                </a:solidFill>
                <a:latin typeface="Arial" panose="020B0604020202020204" pitchFamily="34" charset="0"/>
                <a:ea typeface="Tahoma" pitchFamily="34" charset="0"/>
                <a:cs typeface="Arial" panose="020B0604020202020204" pitchFamily="34" charset="0"/>
              </a:rPr>
              <a:t>90</a:t>
            </a:r>
            <a:r>
              <a:rPr lang="en-US" sz="2400" baseline="30000" dirty="0" smtClean="0">
                <a:solidFill>
                  <a:srgbClr val="0000FF"/>
                </a:solidFill>
                <a:latin typeface="Arial" panose="020B0604020202020204" pitchFamily="34" charset="0"/>
                <a:ea typeface="Tahoma" pitchFamily="34" charset="0"/>
                <a:cs typeface="Arial" panose="020B0604020202020204" pitchFamily="34" charset="0"/>
              </a:rPr>
              <a:t>0</a:t>
            </a:r>
            <a:endParaRPr lang="vi-VN" sz="2400" dirty="0">
              <a:solidFill>
                <a:srgbClr val="0000FF"/>
              </a:solidFill>
              <a:latin typeface="Arial" panose="020B0604020202020204" pitchFamily="34" charset="0"/>
              <a:ea typeface="Tahoma" pitchFamily="34" charset="0"/>
              <a:cs typeface="Arial" panose="020B0604020202020204" pitchFamily="34" charset="0"/>
            </a:endParaRP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Khăn</a:t>
            </a:r>
            <a:r>
              <a:rPr lang="vi-VN" sz="2400" dirty="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gạc</a:t>
            </a:r>
            <a:r>
              <a:rPr lang="vi-VN" sz="2400" dirty="0" smtClean="0">
                <a:solidFill>
                  <a:srgbClr val="0000FF"/>
                </a:solidFill>
                <a:latin typeface="Arial" panose="020B0604020202020204" pitchFamily="34" charset="0"/>
                <a:ea typeface="Tahoma" pitchFamily="34" charset="0"/>
                <a:cs typeface="Arial" panose="020B0604020202020204" pitchFamily="34" charset="0"/>
              </a:rPr>
              <a:t>.</a:t>
            </a:r>
            <a:endParaRPr lang="vi-VN" sz="2400" dirty="0">
              <a:solidFill>
                <a:srgbClr val="0000FF"/>
              </a:solidFill>
              <a:latin typeface="Arial" panose="020B0604020202020204" pitchFamily="34" charset="0"/>
              <a:ea typeface="Tahoma" pitchFamily="34" charset="0"/>
              <a:cs typeface="Arial" panose="020B0604020202020204" pitchFamily="34" charset="0"/>
            </a:endParaRP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Vải </a:t>
            </a:r>
            <a:r>
              <a:rPr lang="vi-VN" sz="2400" dirty="0">
                <a:solidFill>
                  <a:srgbClr val="0000FF"/>
                </a:solidFill>
                <a:latin typeface="Arial" panose="020B0604020202020204" pitchFamily="34" charset="0"/>
                <a:ea typeface="Tahoma" pitchFamily="34" charset="0"/>
                <a:cs typeface="Arial" panose="020B0604020202020204" pitchFamily="34" charset="0"/>
              </a:rPr>
              <a:t>trải giường.</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Đệm </a:t>
            </a:r>
            <a:r>
              <a:rPr lang="vi-VN" sz="2400" dirty="0">
                <a:solidFill>
                  <a:srgbClr val="0000FF"/>
                </a:solidFill>
                <a:latin typeface="Arial" panose="020B0604020202020204" pitchFamily="34" charset="0"/>
                <a:ea typeface="Tahoma" pitchFamily="34" charset="0"/>
                <a:cs typeface="Arial" panose="020B0604020202020204" pitchFamily="34" charset="0"/>
              </a:rPr>
              <a:t>nước.</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Vòng </a:t>
            </a:r>
            <a:r>
              <a:rPr lang="vi-VN" sz="2400" dirty="0">
                <a:solidFill>
                  <a:srgbClr val="0000FF"/>
                </a:solidFill>
                <a:latin typeface="Arial" panose="020B0604020202020204" pitchFamily="34" charset="0"/>
                <a:ea typeface="Tahoma" pitchFamily="34" charset="0"/>
                <a:cs typeface="Arial" panose="020B0604020202020204" pitchFamily="34" charset="0"/>
              </a:rPr>
              <a:t>hơi cao </a:t>
            </a:r>
            <a:r>
              <a:rPr lang="vi-VN" sz="2400" dirty="0" smtClean="0">
                <a:solidFill>
                  <a:srgbClr val="0000FF"/>
                </a:solidFill>
                <a:latin typeface="Arial" panose="020B0604020202020204" pitchFamily="34" charset="0"/>
                <a:ea typeface="Tahoma" pitchFamily="34" charset="0"/>
                <a:cs typeface="Arial" panose="020B0604020202020204" pitchFamily="34" charset="0"/>
              </a:rPr>
              <a:t>su</a:t>
            </a:r>
            <a:endParaRPr lang="en-US" sz="2400" dirty="0" smtClean="0">
              <a:solidFill>
                <a:srgbClr val="0000FF"/>
              </a:solidFill>
              <a:latin typeface="Arial" panose="020B0604020202020204" pitchFamily="34" charset="0"/>
              <a:ea typeface="Tahoma" pitchFamily="34" charset="0"/>
              <a:cs typeface="Arial" panose="020B0604020202020204" pitchFamily="34" charset="0"/>
            </a:endParaRPr>
          </a:p>
          <a:p>
            <a:pPr marL="342900" lvl="1" indent="-342900" algn="just">
              <a:buFont typeface="Arial" panose="020B0604020202020204" pitchFamily="34" charset="0"/>
              <a:buChar char="•"/>
            </a:pPr>
            <a:r>
              <a:rPr lang="en-US" sz="2400" dirty="0" err="1" smtClean="0">
                <a:solidFill>
                  <a:srgbClr val="0000FF"/>
                </a:solidFill>
                <a:latin typeface="Arial" panose="020B0604020202020204" pitchFamily="34" charset="0"/>
                <a:ea typeface="Tahoma" pitchFamily="34" charset="0"/>
                <a:cs typeface="Arial" panose="020B0604020202020204" pitchFamily="34" charset="0"/>
              </a:rPr>
              <a:t>Găng</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tay</a:t>
            </a:r>
            <a:endParaRPr lang="vi-VN" sz="2400" dirty="0">
              <a:solidFill>
                <a:srgbClr val="0000FF"/>
              </a:solidFill>
              <a:latin typeface="Arial" panose="020B0604020202020204" pitchFamily="34" charset="0"/>
              <a:ea typeface="Tahoma" pitchFamily="34" charset="0"/>
              <a:cs typeface="Arial" panose="020B0604020202020204" pitchFamily="34" charset="0"/>
            </a:endParaRP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5688360" y="546101"/>
            <a:ext cx="3168650" cy="3168650"/>
          </a:xfrm>
          <a:prstGeom prst="rect">
            <a:avLst/>
          </a:prstGeom>
        </p:spPr>
      </p:pic>
      <p:pic>
        <p:nvPicPr>
          <p:cNvPr id="12292" name="Picture 4" descr="Phao phòng chống loét cho người bệnh loại cao cấ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58621"/>
            <a:ext cx="3335867" cy="16132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619" r="26559"/>
          <a:stretch/>
        </p:blipFill>
        <p:spPr bwMode="auto">
          <a:xfrm>
            <a:off x="4114800" y="895350"/>
            <a:ext cx="1247252" cy="236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906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774699"/>
            <a:ext cx="8458200" cy="4324350"/>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8. </a:t>
            </a:r>
            <a:r>
              <a:rPr lang="en-US" sz="2400" b="1" dirty="0" err="1" smtClean="0">
                <a:solidFill>
                  <a:srgbClr val="0000FF"/>
                </a:solidFill>
                <a:latin typeface="Arial" pitchFamily="34" charset="0"/>
                <a:ea typeface="Tahoma" pitchFamily="34" charset="0"/>
                <a:cs typeface="Arial" pitchFamily="34" charset="0"/>
              </a:rPr>
              <a:t>Cách</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tiến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hành</a:t>
            </a:r>
            <a:endParaRPr lang="en-US" sz="2400" b="1" dirty="0" smtClean="0">
              <a:solidFill>
                <a:srgbClr val="0000FF"/>
              </a:solidFill>
              <a:latin typeface="Arial" pitchFamily="34" charset="0"/>
              <a:ea typeface="Tahoma" pitchFamily="34" charset="0"/>
              <a:cs typeface="Arial" pitchFamily="34" charset="0"/>
            </a:endParaRP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Giải </a:t>
            </a:r>
            <a:r>
              <a:rPr lang="vi-VN" sz="2400" dirty="0">
                <a:solidFill>
                  <a:srgbClr val="0000FF"/>
                </a:solidFill>
                <a:latin typeface="Arial" panose="020B0604020202020204" pitchFamily="34" charset="0"/>
                <a:ea typeface="Tahoma" pitchFamily="34" charset="0"/>
                <a:cs typeface="Arial" panose="020B0604020202020204" pitchFamily="34" charset="0"/>
              </a:rPr>
              <a:t>thích cho bệnh nhân biết việc sắp làm.</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Mang </a:t>
            </a:r>
            <a:r>
              <a:rPr lang="vi-VN" sz="2400" dirty="0">
                <a:solidFill>
                  <a:srgbClr val="0000FF"/>
                </a:solidFill>
                <a:latin typeface="Arial" panose="020B0604020202020204" pitchFamily="34" charset="0"/>
                <a:ea typeface="Tahoma" pitchFamily="34" charset="0"/>
                <a:cs typeface="Arial" panose="020B0604020202020204" pitchFamily="34" charset="0"/>
              </a:rPr>
              <a:t>dụng cụ đến giường </a:t>
            </a:r>
            <a:r>
              <a:rPr lang="en-US" sz="2400" dirty="0" smtClean="0">
                <a:solidFill>
                  <a:srgbClr val="0000FF"/>
                </a:solidFill>
                <a:latin typeface="Arial" panose="020B0604020202020204" pitchFamily="34" charset="0"/>
                <a:ea typeface="Tahoma" pitchFamily="34" charset="0"/>
                <a:cs typeface="Arial" panose="020B0604020202020204" pitchFamily="34" charset="0"/>
              </a:rPr>
              <a:t>NB</a:t>
            </a:r>
            <a:r>
              <a:rPr lang="vi-VN" sz="2400" dirty="0" smtClean="0">
                <a:solidFill>
                  <a:srgbClr val="0000FF"/>
                </a:solidFill>
                <a:latin typeface="Arial" panose="020B0604020202020204" pitchFamily="34" charset="0"/>
                <a:ea typeface="Tahoma" pitchFamily="34" charset="0"/>
                <a:cs typeface="Arial" panose="020B0604020202020204" pitchFamily="34" charset="0"/>
              </a:rPr>
              <a:t>.</a:t>
            </a:r>
            <a:endParaRPr lang="en-US" sz="2400" dirty="0" smtClean="0">
              <a:solidFill>
                <a:srgbClr val="0000FF"/>
              </a:solidFill>
              <a:latin typeface="Arial" panose="020B0604020202020204" pitchFamily="34" charset="0"/>
              <a:ea typeface="Tahoma" pitchFamily="34" charset="0"/>
              <a:cs typeface="Arial" panose="020B0604020202020204" pitchFamily="34" charset="0"/>
            </a:endParaRPr>
          </a:p>
          <a:p>
            <a:pPr marL="342900" lvl="1" indent="-342900" algn="just">
              <a:buFont typeface="Arial" panose="020B0604020202020204" pitchFamily="34" charset="0"/>
              <a:buChar char="•"/>
            </a:pPr>
            <a:r>
              <a:rPr lang="en-US" sz="2400" dirty="0" err="1" smtClean="0">
                <a:solidFill>
                  <a:srgbClr val="0000FF"/>
                </a:solidFill>
                <a:latin typeface="Arial" panose="020B0604020202020204" pitchFamily="34" charset="0"/>
                <a:ea typeface="Tahoma" pitchFamily="34" charset="0"/>
                <a:cs typeface="Arial" panose="020B0604020202020204" pitchFamily="34" charset="0"/>
              </a:rPr>
              <a:t>Tắm</a:t>
            </a:r>
            <a:r>
              <a:rPr lang="en-US" sz="2400" dirty="0" smtClean="0">
                <a:solidFill>
                  <a:srgbClr val="0000FF"/>
                </a:solidFill>
                <a:latin typeface="Arial" panose="020B0604020202020204" pitchFamily="34" charset="0"/>
                <a:ea typeface="Tahoma" pitchFamily="34" charset="0"/>
                <a:cs typeface="Arial" panose="020B0604020202020204" pitchFamily="34" charset="0"/>
              </a:rPr>
              <a:t>/</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lau</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rửa</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lau</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khô</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bằng</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cồn</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a:solidFill>
                  <a:srgbClr val="0000FF"/>
                </a:solidFill>
                <a:latin typeface="Arial" panose="020B0604020202020204" pitchFamily="34" charset="0"/>
                <a:ea typeface="Tahoma" pitchFamily="34" charset="0"/>
                <a:cs typeface="Arial" panose="020B0604020202020204" pitchFamily="34" charset="0"/>
              </a:rPr>
              <a:t>bột</a:t>
            </a:r>
            <a:r>
              <a:rPr lang="en-US" sz="2400" dirty="0">
                <a:solidFill>
                  <a:srgbClr val="0000FF"/>
                </a:solidFill>
                <a:latin typeface="Arial" panose="020B0604020202020204" pitchFamily="34" charset="0"/>
                <a:ea typeface="Tahoma" pitchFamily="34" charset="0"/>
                <a:cs typeface="Arial" panose="020B0604020202020204" pitchFamily="34" charset="0"/>
              </a:rPr>
              <a:t> </a:t>
            </a:r>
            <a:r>
              <a:rPr lang="en-US" sz="2400" dirty="0" smtClean="0">
                <a:solidFill>
                  <a:srgbClr val="0000FF"/>
                </a:solidFill>
                <a:latin typeface="Arial" panose="020B0604020202020204" pitchFamily="34" charset="0"/>
                <a:ea typeface="Tahoma" pitchFamily="34" charset="0"/>
                <a:cs typeface="Arial" panose="020B0604020202020204" pitchFamily="34" charset="0"/>
              </a:rPr>
              <a:t>talc</a:t>
            </a:r>
            <a:r>
              <a:rPr lang="en-US" sz="2400" dirty="0" smtClean="0">
                <a:solidFill>
                  <a:srgbClr val="0000FF"/>
                </a:solidFill>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xoa</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bóp</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chỗ</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tì</a:t>
            </a:r>
            <a:r>
              <a:rPr lang="en-US" sz="2400" dirty="0" smtClean="0">
                <a:solidFill>
                  <a:srgbClr val="0000FF"/>
                </a:solidFill>
                <a:latin typeface="Arial" panose="020B0604020202020204" pitchFamily="34" charset="0"/>
                <a:ea typeface="Tahoma" pitchFamily="34" charset="0"/>
                <a:cs typeface="Arial" panose="020B0604020202020204" pitchFamily="34" charset="0"/>
              </a:rPr>
              <a:t> </a:t>
            </a:r>
            <a:r>
              <a:rPr lang="en-US" sz="2400" dirty="0" err="1" smtClean="0">
                <a:solidFill>
                  <a:srgbClr val="0000FF"/>
                </a:solidFill>
                <a:latin typeface="Arial" panose="020B0604020202020204" pitchFamily="34" charset="0"/>
                <a:ea typeface="Tahoma" pitchFamily="34" charset="0"/>
                <a:cs typeface="Arial" panose="020B0604020202020204" pitchFamily="34" charset="0"/>
              </a:rPr>
              <a:t>đè</a:t>
            </a:r>
            <a:r>
              <a:rPr lang="en-US" sz="2400" dirty="0" smtClean="0">
                <a:solidFill>
                  <a:srgbClr val="0000FF"/>
                </a:solidFill>
                <a:latin typeface="Arial" panose="020B0604020202020204" pitchFamily="34" charset="0"/>
                <a:ea typeface="Tahoma" pitchFamily="34" charset="0"/>
                <a:cs typeface="Arial" panose="020B0604020202020204" pitchFamily="34" charset="0"/>
              </a:rPr>
              <a:t>.</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Thay </a:t>
            </a:r>
            <a:r>
              <a:rPr lang="vi-VN" sz="2400" dirty="0">
                <a:solidFill>
                  <a:srgbClr val="0000FF"/>
                </a:solidFill>
                <a:latin typeface="Arial" panose="020B0604020202020204" pitchFamily="34" charset="0"/>
                <a:ea typeface="Tahoma" pitchFamily="34" charset="0"/>
                <a:cs typeface="Arial" panose="020B0604020202020204" pitchFamily="34" charset="0"/>
              </a:rPr>
              <a:t>vải trải giường, giữ giường sạch, khô và thẳng.</a:t>
            </a:r>
          </a:p>
          <a:p>
            <a:pPr marL="342900" lvl="1" indent="-342900" algn="just">
              <a:buFont typeface="Arial" panose="020B0604020202020204" pitchFamily="34" charset="0"/>
              <a:buChar char="•"/>
            </a:pPr>
            <a:r>
              <a:rPr lang="vi-VN" sz="2400" dirty="0">
                <a:solidFill>
                  <a:srgbClr val="0000FF"/>
                </a:solidFill>
                <a:latin typeface="Arial" panose="020B0604020202020204" pitchFamily="34" charset="0"/>
                <a:ea typeface="Tahoma" pitchFamily="34" charset="0"/>
                <a:cs typeface="Arial" panose="020B0604020202020204" pitchFamily="34" charset="0"/>
              </a:rPr>
              <a:t> </a:t>
            </a:r>
            <a:r>
              <a:rPr lang="en-US" sz="2400" dirty="0" smtClean="0">
                <a:solidFill>
                  <a:srgbClr val="0000FF"/>
                </a:solidFill>
                <a:latin typeface="Arial" panose="020B0604020202020204" pitchFamily="34" charset="0"/>
                <a:ea typeface="Tahoma" pitchFamily="34" charset="0"/>
                <a:cs typeface="Arial" panose="020B0604020202020204" pitchFamily="34" charset="0"/>
              </a:rPr>
              <a:t>T</a:t>
            </a:r>
            <a:r>
              <a:rPr lang="vi-VN" sz="2400" dirty="0" smtClean="0">
                <a:solidFill>
                  <a:srgbClr val="0000FF"/>
                </a:solidFill>
                <a:latin typeface="Arial" panose="020B0604020202020204" pitchFamily="34" charset="0"/>
                <a:ea typeface="Tahoma" pitchFamily="34" charset="0"/>
                <a:cs typeface="Arial" panose="020B0604020202020204" pitchFamily="34" charset="0"/>
              </a:rPr>
              <a:t>hay </a:t>
            </a:r>
            <a:r>
              <a:rPr lang="vi-VN" sz="2400" dirty="0">
                <a:solidFill>
                  <a:srgbClr val="0000FF"/>
                </a:solidFill>
                <a:latin typeface="Arial" panose="020B0604020202020204" pitchFamily="34" charset="0"/>
                <a:ea typeface="Tahoma" pitchFamily="34" charset="0"/>
                <a:cs typeface="Arial" panose="020B0604020202020204" pitchFamily="34" charset="0"/>
              </a:rPr>
              <a:t>đổi tư thế bệnh nhân ít nhất là </a:t>
            </a:r>
            <a:r>
              <a:rPr lang="en-US" sz="2400" dirty="0" smtClean="0">
                <a:solidFill>
                  <a:srgbClr val="0000FF"/>
                </a:solidFill>
                <a:latin typeface="Arial" panose="020B0604020202020204" pitchFamily="34" charset="0"/>
                <a:ea typeface="Tahoma" pitchFamily="34" charset="0"/>
                <a:cs typeface="Arial" panose="020B0604020202020204" pitchFamily="34" charset="0"/>
              </a:rPr>
              <a:t>2 -3</a:t>
            </a:r>
            <a:r>
              <a:rPr lang="vi-VN" sz="2400" dirty="0" smtClean="0">
                <a:solidFill>
                  <a:srgbClr val="0000FF"/>
                </a:solidFill>
                <a:latin typeface="Arial" panose="020B0604020202020204" pitchFamily="34" charset="0"/>
                <a:ea typeface="Tahoma" pitchFamily="34" charset="0"/>
                <a:cs typeface="Arial" panose="020B0604020202020204" pitchFamily="34" charset="0"/>
              </a:rPr>
              <a:t> </a:t>
            </a:r>
            <a:r>
              <a:rPr lang="vi-VN" sz="2400" dirty="0">
                <a:solidFill>
                  <a:srgbClr val="0000FF"/>
                </a:solidFill>
                <a:latin typeface="Arial" panose="020B0604020202020204" pitchFamily="34" charset="0"/>
                <a:ea typeface="Tahoma" pitchFamily="34" charset="0"/>
                <a:cs typeface="Arial" panose="020B0604020202020204" pitchFamily="34" charset="0"/>
              </a:rPr>
              <a:t>giờ một lần</a:t>
            </a:r>
          </a:p>
          <a:p>
            <a:pPr marL="342900" lvl="1" indent="-342900" algn="just">
              <a:buFont typeface="Arial" panose="020B0604020202020204" pitchFamily="34" charset="0"/>
              <a:buChar char="•"/>
            </a:pPr>
            <a:r>
              <a:rPr lang="vi-VN" sz="2400" dirty="0" smtClean="0">
                <a:solidFill>
                  <a:srgbClr val="0000FF"/>
                </a:solidFill>
                <a:latin typeface="Arial" panose="020B0604020202020204" pitchFamily="34" charset="0"/>
                <a:ea typeface="Tahoma" pitchFamily="34" charset="0"/>
                <a:cs typeface="Arial" panose="020B0604020202020204" pitchFamily="34" charset="0"/>
              </a:rPr>
              <a:t>Đệm </a:t>
            </a:r>
            <a:r>
              <a:rPr lang="vi-VN" sz="2400" dirty="0">
                <a:solidFill>
                  <a:srgbClr val="0000FF"/>
                </a:solidFill>
                <a:latin typeface="Arial" panose="020B0604020202020204" pitchFamily="34" charset="0"/>
                <a:ea typeface="Tahoma" pitchFamily="34" charset="0"/>
                <a:cs typeface="Arial" panose="020B0604020202020204" pitchFamily="34" charset="0"/>
              </a:rPr>
              <a:t>những vùng cơ thể có nguy cơ bị tì đè hoặc cho bệnh nhân nằm trên đệm nước, không có vị trí nào của cơ thể bị tì đè vào vật cứng</a:t>
            </a:r>
          </a:p>
          <a:p>
            <a:pPr marL="342900" lvl="1" indent="-342900" algn="just">
              <a:buFont typeface="Arial" panose="020B0604020202020204" pitchFamily="34" charset="0"/>
              <a:buChar char="•"/>
            </a:pPr>
            <a:r>
              <a:rPr lang="vi-VN" sz="2400" dirty="0">
                <a:solidFill>
                  <a:srgbClr val="0000FF"/>
                </a:solidFill>
                <a:latin typeface="Arial" panose="020B0604020202020204" pitchFamily="34" charset="0"/>
                <a:ea typeface="Tahoma" pitchFamily="34" charset="0"/>
                <a:cs typeface="Arial" panose="020B0604020202020204" pitchFamily="34" charset="0"/>
              </a:rPr>
              <a:t>Ghi hồ sơ</a:t>
            </a: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a:p>
            <a:pPr marL="0" lvl="1" indent="0" algn="just">
              <a:lnSpc>
                <a:spcPct val="150000"/>
              </a:lnSpc>
              <a:buNone/>
            </a:pPr>
            <a:endParaRPr lang="en-US" sz="2400" b="1"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37997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graphicFrame>
        <p:nvGraphicFramePr>
          <p:cNvPr id="22" name="Table 21">
            <a:extLst>
              <a:ext uri="{FF2B5EF4-FFF2-40B4-BE49-F238E27FC236}">
                <a16:creationId xmlns="" xmlns:a16="http://schemas.microsoft.com/office/drawing/2014/main" id="{536309AB-49DC-4AC4-A099-B078A1722245}"/>
              </a:ext>
            </a:extLst>
          </p:cNvPr>
          <p:cNvGraphicFramePr>
            <a:graphicFrameLocks noGrp="1"/>
          </p:cNvGraphicFramePr>
          <p:nvPr>
            <p:extLst>
              <p:ext uri="{D42A27DB-BD31-4B8C-83A1-F6EECF244321}">
                <p14:modId xmlns:p14="http://schemas.microsoft.com/office/powerpoint/2010/main" val="799662667"/>
              </p:ext>
            </p:extLst>
          </p:nvPr>
        </p:nvGraphicFramePr>
        <p:xfrm>
          <a:off x="76200" y="1982930"/>
          <a:ext cx="8915399" cy="2876550"/>
        </p:xfrm>
        <a:graphic>
          <a:graphicData uri="http://schemas.openxmlformats.org/drawingml/2006/table">
            <a:tbl>
              <a:tblPr firstRow="1" firstCol="1" bandRow="1">
                <a:tableStyleId>{5940675A-B579-460E-94D1-54222C63F5DA}</a:tableStyleId>
              </a:tblPr>
              <a:tblGrid>
                <a:gridCol w="14478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3847017">
                  <a:extLst>
                    <a:ext uri="{9D8B030D-6E8A-4147-A177-3AD203B41FA5}">
                      <a16:colId xmlns="" xmlns:a16="http://schemas.microsoft.com/office/drawing/2014/main" val="20002"/>
                    </a:ext>
                  </a:extLst>
                </a:gridCol>
                <a:gridCol w="1182182">
                  <a:extLst>
                    <a:ext uri="{9D8B030D-6E8A-4147-A177-3AD203B41FA5}">
                      <a16:colId xmlns="" xmlns:a16="http://schemas.microsoft.com/office/drawing/2014/main" val="20003"/>
                    </a:ext>
                  </a:extLst>
                </a:gridCol>
              </a:tblGrid>
              <a:tr h="575310">
                <a:tc>
                  <a:txBody>
                    <a:bodyPr/>
                    <a:lstStyle/>
                    <a:p>
                      <a:pPr algn="ctr">
                        <a:spcAft>
                          <a:spcPts val="0"/>
                        </a:spcAft>
                      </a:pPr>
                      <a:r>
                        <a:rPr lang="en-US" sz="1800" b="1" dirty="0">
                          <a:solidFill>
                            <a:srgbClr val="000099"/>
                          </a:solidFill>
                          <a:effectLst/>
                          <a:latin typeface="Arial" pitchFamily="34" charset="0"/>
                          <a:cs typeface="Arial" pitchFamily="34" charset="0"/>
                        </a:rPr>
                        <a:t>NGÀY/ THÁNG</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DIỄN BIẾN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X</a:t>
                      </a:r>
                      <a:r>
                        <a:rPr lang="vi-VN" sz="1800" b="1" dirty="0">
                          <a:solidFill>
                            <a:srgbClr val="000099"/>
                          </a:solidFill>
                          <a:effectLst/>
                          <a:latin typeface="Arial" pitchFamily="34" charset="0"/>
                          <a:cs typeface="Arial" pitchFamily="34" charset="0"/>
                        </a:rPr>
                        <a:t>Ử TRÍ CHĂM SÓC/ ĐÁNH GIÁ</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KÝ TÊN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extLst>
                  <a:ext uri="{0D108BD9-81ED-4DB2-BD59-A6C34878D82A}">
                    <a16:rowId xmlns="" xmlns:a16="http://schemas.microsoft.com/office/drawing/2014/main" val="10000"/>
                  </a:ext>
                </a:extLst>
              </a:tr>
              <a:tr h="2301240">
                <a:tc>
                  <a:txBody>
                    <a:bodyPr/>
                    <a:lstStyle/>
                    <a:p>
                      <a:pPr algn="ctr">
                        <a:spcAft>
                          <a:spcPts val="0"/>
                        </a:spcAft>
                      </a:pPr>
                      <a:endParaRPr lang="en-US" sz="2000" baseline="0" dirty="0">
                        <a:solidFill>
                          <a:srgbClr val="000099"/>
                        </a:solidFill>
                        <a:effectLst/>
                        <a:latin typeface="Arial" pitchFamily="34" charset="0"/>
                        <a:cs typeface="Arial" pitchFamily="34" charset="0"/>
                      </a:endParaRPr>
                    </a:p>
                    <a:p>
                      <a:pPr algn="ctr">
                        <a:spcAft>
                          <a:spcPts val="0"/>
                        </a:spcAft>
                      </a:pPr>
                      <a:r>
                        <a:rPr lang="en-US" sz="2000" baseline="0" dirty="0">
                          <a:solidFill>
                            <a:srgbClr val="000099"/>
                          </a:solidFill>
                          <a:effectLst/>
                          <a:latin typeface="Arial" pitchFamily="34" charset="0"/>
                          <a:cs typeface="Arial" pitchFamily="34" charset="0"/>
                        </a:rPr>
                        <a:t>10h00 </a:t>
                      </a:r>
                      <a:r>
                        <a:rPr lang="en-US" sz="2000" baseline="0" dirty="0" err="1">
                          <a:solidFill>
                            <a:srgbClr val="000099"/>
                          </a:solidFill>
                          <a:effectLst/>
                          <a:latin typeface="Arial" pitchFamily="34" charset="0"/>
                          <a:cs typeface="Arial" pitchFamily="34" charset="0"/>
                        </a:rPr>
                        <a:t>ngày</a:t>
                      </a:r>
                      <a:r>
                        <a:rPr lang="en-US" sz="2000" baseline="0" dirty="0">
                          <a:solidFill>
                            <a:srgbClr val="000099"/>
                          </a:solidFill>
                          <a:effectLst/>
                          <a:latin typeface="Arial" pitchFamily="34" charset="0"/>
                          <a:cs typeface="Arial" pitchFamily="34" charset="0"/>
                        </a:rPr>
                        <a:t> </a:t>
                      </a:r>
                      <a:r>
                        <a:rPr lang="en-US" sz="2000" baseline="0" dirty="0" smtClean="0">
                          <a:solidFill>
                            <a:srgbClr val="000099"/>
                          </a:solidFill>
                          <a:effectLst/>
                          <a:latin typeface="Arial" pitchFamily="34" charset="0"/>
                          <a:cs typeface="Arial" pitchFamily="34" charset="0"/>
                        </a:rPr>
                        <a:t>…/5/2020</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l"/>
                      <a:r>
                        <a:rPr lang="en-US" sz="2000" dirty="0">
                          <a:solidFill>
                            <a:srgbClr val="000099"/>
                          </a:solidFill>
                          <a:latin typeface="Arial" pitchFamily="34" charset="0"/>
                          <a:cs typeface="Arial" pitchFamily="34" charset="0"/>
                        </a:rPr>
                        <a:t>NB </a:t>
                      </a:r>
                      <a:r>
                        <a:rPr lang="en-US" sz="2000" dirty="0" err="1">
                          <a:solidFill>
                            <a:srgbClr val="000099"/>
                          </a:solidFill>
                          <a:latin typeface="Arial" pitchFamily="34" charset="0"/>
                          <a:cs typeface="Arial" pitchFamily="34" charset="0"/>
                        </a:rPr>
                        <a:t>tỉnh,tiếp</a:t>
                      </a:r>
                      <a:r>
                        <a:rPr lang="en-US" sz="2000" baseline="0" dirty="0">
                          <a:solidFill>
                            <a:srgbClr val="000099"/>
                          </a:solidFill>
                          <a:latin typeface="Arial" pitchFamily="34" charset="0"/>
                          <a:cs typeface="Arial" pitchFamily="34" charset="0"/>
                        </a:rPr>
                        <a:t> </a:t>
                      </a:r>
                      <a:r>
                        <a:rPr lang="en-US" sz="2000" baseline="0" dirty="0" err="1">
                          <a:solidFill>
                            <a:srgbClr val="000099"/>
                          </a:solidFill>
                          <a:latin typeface="Arial" pitchFamily="34" charset="0"/>
                          <a:cs typeface="Arial" pitchFamily="34" charset="0"/>
                        </a:rPr>
                        <a:t>xúc</a:t>
                      </a:r>
                      <a:r>
                        <a:rPr lang="en-US" sz="2000" baseline="0" dirty="0">
                          <a:solidFill>
                            <a:srgbClr val="000099"/>
                          </a:solidFill>
                          <a:latin typeface="Arial" pitchFamily="34" charset="0"/>
                          <a:cs typeface="Arial" pitchFamily="34" charset="0"/>
                        </a:rPr>
                        <a:t> </a:t>
                      </a:r>
                      <a:r>
                        <a:rPr lang="en-US" sz="2000" baseline="0" dirty="0" err="1">
                          <a:solidFill>
                            <a:srgbClr val="000099"/>
                          </a:solidFill>
                          <a:latin typeface="Arial" pitchFamily="34" charset="0"/>
                          <a:cs typeface="Arial" pitchFamily="34" charset="0"/>
                        </a:rPr>
                        <a:t>chậm</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liệt</a:t>
                      </a:r>
                      <a:r>
                        <a:rPr lang="en-US" sz="2000" baseline="0" dirty="0">
                          <a:solidFill>
                            <a:srgbClr val="000099"/>
                          </a:solidFill>
                          <a:latin typeface="Arial" pitchFamily="34" charset="0"/>
                          <a:cs typeface="Arial" pitchFamily="34" charset="0"/>
                        </a:rPr>
                        <a:t> </a:t>
                      </a:r>
                      <a:r>
                        <a:rPr lang="en-US" sz="2000" baseline="0" dirty="0" err="1">
                          <a:solidFill>
                            <a:srgbClr val="000099"/>
                          </a:solidFill>
                          <a:latin typeface="Arial" pitchFamily="34" charset="0"/>
                          <a:cs typeface="Arial" pitchFamily="34" charset="0"/>
                        </a:rPr>
                        <a:t>nửa</a:t>
                      </a:r>
                      <a:r>
                        <a:rPr lang="en-US" sz="2000" baseline="0" dirty="0">
                          <a:solidFill>
                            <a:srgbClr val="000099"/>
                          </a:solidFill>
                          <a:latin typeface="Arial" pitchFamily="34" charset="0"/>
                          <a:cs typeface="Arial" pitchFamily="34" charset="0"/>
                        </a:rPr>
                        <a:t> </a:t>
                      </a:r>
                      <a:r>
                        <a:rPr lang="en-US" sz="2000" baseline="0" dirty="0" err="1">
                          <a:solidFill>
                            <a:srgbClr val="000099"/>
                          </a:solidFill>
                          <a:latin typeface="Arial" pitchFamily="34" charset="0"/>
                          <a:cs typeface="Arial" pitchFamily="34" charset="0"/>
                        </a:rPr>
                        <a:t>người</a:t>
                      </a:r>
                      <a:r>
                        <a:rPr lang="en-US" sz="2000" baseline="0" dirty="0">
                          <a:solidFill>
                            <a:srgbClr val="000099"/>
                          </a:solidFill>
                          <a:latin typeface="Arial" pitchFamily="34" charset="0"/>
                          <a:cs typeface="Arial" pitchFamily="34" charset="0"/>
                        </a:rPr>
                        <a:t>,</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tấy</a:t>
                      </a:r>
                      <a:r>
                        <a:rPr lang="en-US" sz="2000" dirty="0">
                          <a:solidFill>
                            <a:srgbClr val="000099"/>
                          </a:solidFill>
                          <a:latin typeface="Arial" pitchFamily="34" charset="0"/>
                          <a:cs typeface="Arial" pitchFamily="34" charset="0"/>
                        </a:rPr>
                        <a:t> </a:t>
                      </a:r>
                      <a:r>
                        <a:rPr lang="en-US" sz="2000" dirty="0" err="1">
                          <a:solidFill>
                            <a:srgbClr val="000099"/>
                          </a:solidFill>
                          <a:latin typeface="Arial" pitchFamily="34" charset="0"/>
                          <a:cs typeface="Arial" pitchFamily="34" charset="0"/>
                        </a:rPr>
                        <a:t>đỏ</a:t>
                      </a:r>
                      <a:r>
                        <a:rPr lang="en-US" sz="2000" dirty="0">
                          <a:solidFill>
                            <a:srgbClr val="000099"/>
                          </a:solidFill>
                          <a:latin typeface="Arial" pitchFamily="34" charset="0"/>
                          <a:cs typeface="Arial" pitchFamily="34" charset="0"/>
                        </a:rPr>
                        <a:t> da </a:t>
                      </a:r>
                      <a:r>
                        <a:rPr lang="en-US" sz="2000" dirty="0" err="1">
                          <a:solidFill>
                            <a:srgbClr val="000099"/>
                          </a:solidFill>
                          <a:latin typeface="Arial" pitchFamily="34" charset="0"/>
                          <a:cs typeface="Arial" pitchFamily="34" charset="0"/>
                        </a:rPr>
                        <a:t>vùng</a:t>
                      </a:r>
                      <a:r>
                        <a:rPr lang="en-US" sz="2000" dirty="0">
                          <a:solidFill>
                            <a:srgbClr val="000099"/>
                          </a:solidFill>
                          <a:latin typeface="Arial" pitchFamily="34" charset="0"/>
                          <a:cs typeface="Arial" pitchFamily="34" charset="0"/>
                        </a:rPr>
                        <a:t> l</a:t>
                      </a:r>
                      <a:r>
                        <a:rPr lang="vi-VN" sz="2000" dirty="0">
                          <a:solidFill>
                            <a:srgbClr val="000099"/>
                          </a:solidFill>
                          <a:latin typeface="Arial" pitchFamily="34" charset="0"/>
                          <a:cs typeface="Arial" pitchFamily="34" charset="0"/>
                        </a:rPr>
                        <a:t>ư</a:t>
                      </a:r>
                      <a:r>
                        <a:rPr lang="en-US" sz="2000" dirty="0">
                          <a:solidFill>
                            <a:srgbClr val="000099"/>
                          </a:solidFill>
                          <a:latin typeface="Arial" pitchFamily="34" charset="0"/>
                          <a:cs typeface="Arial" pitchFamily="34" charset="0"/>
                        </a:rPr>
                        <a:t>ng </a:t>
                      </a:r>
                      <a:r>
                        <a:rPr lang="en-US" sz="2000" dirty="0" err="1">
                          <a:solidFill>
                            <a:srgbClr val="000099"/>
                          </a:solidFill>
                          <a:latin typeface="Arial" pitchFamily="34" charset="0"/>
                          <a:cs typeface="Arial" pitchFamily="34" charset="0"/>
                        </a:rPr>
                        <a:t>mông</a:t>
                      </a:r>
                      <a:endParaRPr lang="en-US" sz="2000" dirty="0">
                        <a:solidFill>
                          <a:srgbClr val="000099"/>
                        </a:solidFill>
                        <a:latin typeface="Arial" pitchFamily="34" charset="0"/>
                        <a:cs typeface="Arial" pitchFamily="34" charset="0"/>
                      </a:endParaRPr>
                    </a:p>
                  </a:txBody>
                  <a:tcPr marL="68580" marR="68580" marT="0" marB="0"/>
                </a:tc>
                <a:tc>
                  <a:txBody>
                    <a:bodyPr/>
                    <a:lstStyle/>
                    <a:p>
                      <a:pPr algn="just">
                        <a:spcAft>
                          <a:spcPts val="0"/>
                        </a:spcAft>
                      </a:pPr>
                      <a:r>
                        <a:rPr lang="en-US" sz="2000" i="1" baseline="0" dirty="0" err="1">
                          <a:solidFill>
                            <a:srgbClr val="FF0000"/>
                          </a:solidFill>
                          <a:effectLst/>
                          <a:latin typeface="Arial" pitchFamily="34" charset="0"/>
                          <a:cs typeface="Arial" pitchFamily="34" charset="0"/>
                        </a:rPr>
                        <a:t>Đặt</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vòng</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cao</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su</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lót</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vùng</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mông</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dự</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phòng</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loét</a:t>
                      </a:r>
                      <a:r>
                        <a:rPr lang="en-US" sz="2000" i="1" baseline="0" dirty="0">
                          <a:solidFill>
                            <a:srgbClr val="FF0000"/>
                          </a:solidFill>
                          <a:effectLst/>
                          <a:latin typeface="Arial" pitchFamily="34" charset="0"/>
                          <a:cs typeface="Arial" pitchFamily="34" charset="0"/>
                        </a:rPr>
                        <a:t> </a:t>
                      </a:r>
                      <a:r>
                        <a:rPr lang="en-US" sz="2000" i="1" baseline="0" dirty="0" err="1">
                          <a:solidFill>
                            <a:srgbClr val="FF0000"/>
                          </a:solidFill>
                          <a:effectLst/>
                          <a:latin typeface="Arial" pitchFamily="34" charset="0"/>
                          <a:cs typeface="Arial" pitchFamily="34" charset="0"/>
                        </a:rPr>
                        <a:t>ép</a:t>
                      </a:r>
                      <a:r>
                        <a:rPr lang="en-US" sz="2000" i="1" baseline="0" dirty="0">
                          <a:solidFill>
                            <a:srgbClr val="FF0000"/>
                          </a:solidFill>
                          <a:effectLst/>
                          <a:latin typeface="Arial" pitchFamily="34" charset="0"/>
                          <a:cs typeface="Arial" pitchFamily="34" charset="0"/>
                        </a:rPr>
                        <a:t>.</a:t>
                      </a:r>
                    </a:p>
                    <a:p>
                      <a:pPr algn="just">
                        <a:spcAft>
                          <a:spcPts val="0"/>
                        </a:spcAft>
                      </a:pPr>
                      <a:r>
                        <a:rPr lang="en-US" sz="2000" baseline="0" dirty="0" err="1">
                          <a:solidFill>
                            <a:srgbClr val="000099"/>
                          </a:solidFill>
                          <a:effectLst/>
                          <a:latin typeface="Arial" pitchFamily="34" charset="0"/>
                          <a:cs typeface="Arial" pitchFamily="34" charset="0"/>
                        </a:rPr>
                        <a:t>Trong</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và</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sau</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khi</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thực</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hiện</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không</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xảy</a:t>
                      </a:r>
                      <a:r>
                        <a:rPr lang="en-US" sz="2000" baseline="0" dirty="0">
                          <a:solidFill>
                            <a:srgbClr val="000099"/>
                          </a:solidFill>
                          <a:effectLst/>
                          <a:latin typeface="Arial" pitchFamily="34" charset="0"/>
                          <a:cs typeface="Arial" pitchFamily="34" charset="0"/>
                        </a:rPr>
                        <a:t> ra tai </a:t>
                      </a:r>
                      <a:r>
                        <a:rPr lang="en-US" sz="2000" baseline="0" dirty="0" err="1">
                          <a:solidFill>
                            <a:srgbClr val="000099"/>
                          </a:solidFill>
                          <a:effectLst/>
                          <a:latin typeface="Arial" pitchFamily="34" charset="0"/>
                          <a:cs typeface="Arial" pitchFamily="34" charset="0"/>
                        </a:rPr>
                        <a:t>biến</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gì</a:t>
                      </a:r>
                      <a:r>
                        <a:rPr lang="en-US" sz="2000" baseline="0" dirty="0">
                          <a:solidFill>
                            <a:srgbClr val="000099"/>
                          </a:solidFill>
                          <a:effectLst/>
                          <a:latin typeface="Arial" pitchFamily="34" charset="0"/>
                          <a:cs typeface="Arial" pitchFamily="34" charset="0"/>
                        </a:rPr>
                        <a:t>. NB </a:t>
                      </a:r>
                      <a:r>
                        <a:rPr lang="en-US" sz="2000" baseline="0" dirty="0" err="1">
                          <a:solidFill>
                            <a:srgbClr val="000099"/>
                          </a:solidFill>
                          <a:effectLst/>
                          <a:latin typeface="Arial" pitchFamily="34" charset="0"/>
                          <a:cs typeface="Arial" pitchFamily="34" charset="0"/>
                        </a:rPr>
                        <a:t>cảm</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thấy</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thỏa</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mái</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dễ</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chịu</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sau</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khi</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thực</a:t>
                      </a:r>
                      <a:r>
                        <a:rPr lang="en-US" sz="2000" baseline="0" dirty="0">
                          <a:solidFill>
                            <a:srgbClr val="000099"/>
                          </a:solidFill>
                          <a:effectLst/>
                          <a:latin typeface="Arial" pitchFamily="34" charset="0"/>
                          <a:cs typeface="Arial" pitchFamily="34" charset="0"/>
                        </a:rPr>
                        <a:t> </a:t>
                      </a:r>
                      <a:r>
                        <a:rPr lang="en-US" sz="2000" baseline="0" dirty="0" err="1">
                          <a:solidFill>
                            <a:srgbClr val="000099"/>
                          </a:solidFill>
                          <a:effectLst/>
                          <a:latin typeface="Arial" pitchFamily="34" charset="0"/>
                          <a:cs typeface="Arial" pitchFamily="34" charset="0"/>
                        </a:rPr>
                        <a:t>hiện</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ctr">
                        <a:spcAft>
                          <a:spcPts val="0"/>
                        </a:spcAft>
                      </a:pPr>
                      <a:endParaRPr lang="en-US" sz="2000" dirty="0">
                        <a:solidFill>
                          <a:srgbClr val="000099"/>
                        </a:solidFill>
                        <a:effectLst/>
                        <a:latin typeface="Arial" pitchFamily="34" charset="0"/>
                        <a:cs typeface="Arial" pitchFamily="34" charset="0"/>
                      </a:endParaRPr>
                    </a:p>
                    <a:p>
                      <a:pPr algn="ctr">
                        <a:spcAft>
                          <a:spcPts val="0"/>
                        </a:spcAft>
                      </a:pPr>
                      <a:endParaRPr lang="en-US" sz="2000" dirty="0">
                        <a:solidFill>
                          <a:srgbClr val="000099"/>
                        </a:solidFill>
                        <a:effectLst/>
                        <a:latin typeface="Arial" pitchFamily="34" charset="0"/>
                        <a:cs typeface="Arial" pitchFamily="34" charset="0"/>
                      </a:endParaRPr>
                    </a:p>
                  </a:txBody>
                  <a:tcPr marL="68580" marR="68580" marT="0" marB="0"/>
                </a:tc>
                <a:extLst>
                  <a:ext uri="{0D108BD9-81ED-4DB2-BD59-A6C34878D82A}">
                    <a16:rowId xmlns="" xmlns:a16="http://schemas.microsoft.com/office/drawing/2014/main" val="10001"/>
                  </a:ext>
                </a:extLst>
              </a:tr>
            </a:tbl>
          </a:graphicData>
        </a:graphic>
      </p:graphicFrame>
      <p:sp>
        <p:nvSpPr>
          <p:cNvPr id="23" name="Rectangle 1">
            <a:extLst>
              <a:ext uri="{FF2B5EF4-FFF2-40B4-BE49-F238E27FC236}">
                <a16:creationId xmlns="" xmlns:a16="http://schemas.microsoft.com/office/drawing/2014/main" id="{2FC9D038-664A-4437-859D-C87A0837DA20}"/>
              </a:ext>
            </a:extLst>
          </p:cNvPr>
          <p:cNvSpPr>
            <a:spLocks noChangeArrowheads="1"/>
          </p:cNvSpPr>
          <p:nvPr/>
        </p:nvSpPr>
        <p:spPr bwMode="auto">
          <a:xfrm>
            <a:off x="0" y="821888"/>
            <a:ext cx="9144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Họ</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tên</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người</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bệnh</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cs typeface="Arial" pitchFamily="34" charset="0"/>
              </a:rPr>
              <a:t>TRẦN VĂN M</a:t>
            </a:r>
            <a:r>
              <a:rPr lang="vi-VN" dirty="0">
                <a:solidFill>
                  <a:srgbClr val="FF0000"/>
                </a:solidFill>
                <a:latin typeface="Arial" pitchFamily="34" charset="0"/>
                <a:ea typeface="Times New Roman" pitchFamily="18" charset="0"/>
                <a:cs typeface="Arial" pitchFamily="34" charset="0"/>
              </a:rPr>
              <a:t>.</a:t>
            </a:r>
            <a:r>
              <a:rPr lang="en-US" dirty="0">
                <a:solidFill>
                  <a:srgbClr val="FF0000"/>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Sinh</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năm</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1965</a:t>
            </a:r>
            <a:r>
              <a:rPr lang="en-US" dirty="0">
                <a:solidFill>
                  <a:srgbClr val="0000FF"/>
                </a:solidFill>
                <a:latin typeface="Arial" pitchFamily="34" charset="0"/>
                <a:ea typeface="Times New Roman" pitchFamily="18" charset="0"/>
                <a:cs typeface="Arial" pitchFamily="34" charset="0"/>
              </a:rPr>
              <a:t>. Nam/ </a:t>
            </a:r>
            <a:r>
              <a:rPr lang="en-US" dirty="0" err="1">
                <a:solidFill>
                  <a:srgbClr val="0000FF"/>
                </a:solidFill>
                <a:latin typeface="Arial" pitchFamily="34" charset="0"/>
                <a:ea typeface="Times New Roman" pitchFamily="18" charset="0"/>
                <a:cs typeface="Arial" pitchFamily="34" charset="0"/>
              </a:rPr>
              <a:t>Nữ</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Nam</a:t>
            </a:r>
            <a:endParaRPr lang="en-US" dirty="0">
              <a:solidFill>
                <a:srgbClr val="FF0000"/>
              </a:solidFill>
              <a:latin typeface="Arial" pitchFamily="34" charset="0"/>
              <a:cs typeface="Arial" pitchFamily="34" charset="0"/>
            </a:endParaRPr>
          </a:p>
          <a:p>
            <a:r>
              <a:rPr lang="en-US" dirty="0" err="1">
                <a:solidFill>
                  <a:srgbClr val="0000FF"/>
                </a:solidFill>
                <a:latin typeface="Arial" pitchFamily="34" charset="0"/>
                <a:ea typeface="Times New Roman" pitchFamily="18" charset="0"/>
                <a:cs typeface="Arial" pitchFamily="34" charset="0"/>
              </a:rPr>
              <a:t>Số</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giường</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12 </a:t>
            </a:r>
            <a:r>
              <a:rPr lang="en-US" dirty="0" err="1">
                <a:solidFill>
                  <a:srgbClr val="0000FF"/>
                </a:solidFill>
                <a:latin typeface="Arial" pitchFamily="34" charset="0"/>
                <a:ea typeface="Times New Roman" pitchFamily="18" charset="0"/>
                <a:cs typeface="Arial" pitchFamily="34" charset="0"/>
              </a:rPr>
              <a:t>Buồng</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304</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Khoa</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HSTC</a:t>
            </a:r>
            <a:endParaRPr lang="en-US" dirty="0">
              <a:solidFill>
                <a:srgbClr val="FF0000"/>
              </a:solidFill>
              <a:latin typeface="Arial" pitchFamily="34" charset="0"/>
              <a:cs typeface="Arial" pitchFamily="34" charset="0"/>
            </a:endParaRPr>
          </a:p>
          <a:p>
            <a:r>
              <a:rPr lang="en-US" dirty="0" err="1">
                <a:solidFill>
                  <a:srgbClr val="0000FF"/>
                </a:solidFill>
                <a:latin typeface="Arial" pitchFamily="34" charset="0"/>
                <a:ea typeface="Times New Roman" pitchFamily="18" charset="0"/>
                <a:cs typeface="Arial" pitchFamily="34" charset="0"/>
              </a:rPr>
              <a:t>Địa</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chỉ</a:t>
            </a:r>
            <a:r>
              <a:rPr lang="en-US" dirty="0">
                <a:solidFill>
                  <a:srgbClr val="0000FF"/>
                </a:solidFill>
                <a:latin typeface="Arial" pitchFamily="34" charset="0"/>
                <a:ea typeface="Times New Roman" pitchFamily="18" charset="0"/>
                <a:cs typeface="Arial" pitchFamily="34" charset="0"/>
              </a:rPr>
              <a:t>:</a:t>
            </a:r>
            <a:r>
              <a:rPr lang="en-US" dirty="0">
                <a:solidFill>
                  <a:srgbClr val="FF0000"/>
                </a:solidFill>
                <a:latin typeface="Arial" pitchFamily="34" charset="0"/>
                <a:ea typeface="Times New Roman" pitchFamily="18" charset="0"/>
                <a:cs typeface="Arial" pitchFamily="34" charset="0"/>
              </a:rPr>
              <a:t> 65, </a:t>
            </a:r>
            <a:r>
              <a:rPr lang="en-US" dirty="0" err="1">
                <a:solidFill>
                  <a:srgbClr val="FF0000"/>
                </a:solidFill>
                <a:latin typeface="Arial" pitchFamily="34" charset="0"/>
                <a:ea typeface="Times New Roman" pitchFamily="18" charset="0"/>
                <a:cs typeface="Arial" pitchFamily="34" charset="0"/>
              </a:rPr>
              <a:t>Hàng</a:t>
            </a:r>
            <a:r>
              <a:rPr lang="en-US" dirty="0">
                <a:solidFill>
                  <a:srgbClr val="FF0000"/>
                </a:solidFill>
                <a:latin typeface="Arial" pitchFamily="34" charset="0"/>
                <a:ea typeface="Times New Roman" pitchFamily="18" charset="0"/>
                <a:cs typeface="Arial" pitchFamily="34" charset="0"/>
              </a:rPr>
              <a:t> </a:t>
            </a:r>
            <a:r>
              <a:rPr lang="en-US" dirty="0" err="1">
                <a:solidFill>
                  <a:srgbClr val="FF0000"/>
                </a:solidFill>
                <a:latin typeface="Arial" pitchFamily="34" charset="0"/>
                <a:ea typeface="Times New Roman" pitchFamily="18" charset="0"/>
                <a:cs typeface="Arial" pitchFamily="34" charset="0"/>
              </a:rPr>
              <a:t>Dầu</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Hoàn</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Kiếm</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Hà</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Nội</a:t>
            </a:r>
            <a:endParaRPr lang="en-US" dirty="0">
              <a:solidFill>
                <a:srgbClr val="FF0000"/>
              </a:solidFill>
              <a:latin typeface="Arial" pitchFamily="34" charset="0"/>
              <a:cs typeface="Arial" pitchFamily="34" charset="0"/>
            </a:endParaRPr>
          </a:p>
          <a:p>
            <a:r>
              <a:rPr lang="en-US" dirty="0" err="1">
                <a:solidFill>
                  <a:srgbClr val="0000FF"/>
                </a:solidFill>
                <a:latin typeface="Arial" pitchFamily="34" charset="0"/>
                <a:ea typeface="Times New Roman" pitchFamily="18" charset="0"/>
                <a:cs typeface="Arial" pitchFamily="34" charset="0"/>
              </a:rPr>
              <a:t>Chẩn</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đoán</a:t>
            </a:r>
            <a:r>
              <a:rPr lang="en-US" dirty="0">
                <a:solidFill>
                  <a:srgbClr val="0000FF"/>
                </a:solidFill>
                <a:latin typeface="Arial" pitchFamily="34" charset="0"/>
                <a:ea typeface="Times New Roman" pitchFamily="18" charset="0"/>
                <a:cs typeface="Arial" pitchFamily="34" charset="0"/>
              </a:rPr>
              <a:t>:  </a:t>
            </a:r>
            <a:r>
              <a:rPr lang="en-US" dirty="0">
                <a:solidFill>
                  <a:srgbClr val="000099"/>
                </a:solidFill>
                <a:latin typeface="Arial" pitchFamily="34" charset="0"/>
                <a:ea typeface="Times New Roman" pitchFamily="18" charset="0"/>
                <a:cs typeface="Arial" pitchFamily="34" charset="0"/>
              </a:rPr>
              <a:t>Tai </a:t>
            </a:r>
            <a:r>
              <a:rPr lang="en-US" dirty="0" err="1">
                <a:solidFill>
                  <a:srgbClr val="000099"/>
                </a:solidFill>
                <a:latin typeface="Arial" pitchFamily="34" charset="0"/>
                <a:ea typeface="Times New Roman" pitchFamily="18" charset="0"/>
                <a:cs typeface="Arial" pitchFamily="34" charset="0"/>
              </a:rPr>
              <a:t>biến</a:t>
            </a:r>
            <a:r>
              <a:rPr lang="en-US" dirty="0">
                <a:solidFill>
                  <a:srgbClr val="000099"/>
                </a:solidFill>
                <a:latin typeface="Arial" pitchFamily="34" charset="0"/>
                <a:ea typeface="Times New Roman" pitchFamily="18" charset="0"/>
                <a:cs typeface="Arial" pitchFamily="34" charset="0"/>
              </a:rPr>
              <a:t> </a:t>
            </a:r>
            <a:r>
              <a:rPr lang="en-US" dirty="0" err="1">
                <a:solidFill>
                  <a:srgbClr val="000099"/>
                </a:solidFill>
                <a:latin typeface="Arial" pitchFamily="34" charset="0"/>
                <a:ea typeface="Times New Roman" pitchFamily="18" charset="0"/>
                <a:cs typeface="Arial" pitchFamily="34" charset="0"/>
              </a:rPr>
              <a:t>mạch</a:t>
            </a:r>
            <a:r>
              <a:rPr lang="en-US" dirty="0">
                <a:solidFill>
                  <a:srgbClr val="000099"/>
                </a:solidFill>
                <a:latin typeface="Arial" pitchFamily="34" charset="0"/>
                <a:ea typeface="Times New Roman" pitchFamily="18" charset="0"/>
                <a:cs typeface="Arial" pitchFamily="34" charset="0"/>
              </a:rPr>
              <a:t> </a:t>
            </a:r>
            <a:r>
              <a:rPr lang="en-US" dirty="0" err="1">
                <a:solidFill>
                  <a:srgbClr val="000099"/>
                </a:solidFill>
                <a:latin typeface="Arial" pitchFamily="34" charset="0"/>
                <a:ea typeface="Times New Roman" pitchFamily="18" charset="0"/>
                <a:cs typeface="Arial" pitchFamily="34" charset="0"/>
              </a:rPr>
              <a:t>máu</a:t>
            </a:r>
            <a:r>
              <a:rPr lang="en-US" dirty="0">
                <a:solidFill>
                  <a:srgbClr val="000099"/>
                </a:solidFill>
                <a:latin typeface="Arial" pitchFamily="34" charset="0"/>
                <a:ea typeface="Times New Roman" pitchFamily="18" charset="0"/>
                <a:cs typeface="Arial" pitchFamily="34" charset="0"/>
              </a:rPr>
              <a:t> </a:t>
            </a:r>
            <a:r>
              <a:rPr lang="en-US" dirty="0" err="1">
                <a:solidFill>
                  <a:srgbClr val="000099"/>
                </a:solidFill>
                <a:latin typeface="Arial" pitchFamily="34" charset="0"/>
                <a:ea typeface="Times New Roman" pitchFamily="18" charset="0"/>
                <a:cs typeface="Arial" pitchFamily="34" charset="0"/>
              </a:rPr>
              <a:t>não</a:t>
            </a:r>
            <a:endParaRPr lang="en-US" dirty="0">
              <a:solidFill>
                <a:srgbClr val="000099"/>
              </a:solidFill>
              <a:latin typeface="Arial" pitchFamily="34" charset="0"/>
              <a:cs typeface="Arial" pitchFamily="34" charset="0"/>
            </a:endParaRPr>
          </a:p>
        </p:txBody>
      </p:sp>
      <p:sp>
        <p:nvSpPr>
          <p:cNvPr id="13"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16"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60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rot="10800000" flipV="1">
            <a:off x="6581423" y="4857750"/>
            <a:ext cx="2133600" cy="121443"/>
          </a:xfrm>
        </p:spPr>
        <p:txBody>
          <a:bodyPr/>
          <a:lstStyle/>
          <a:p>
            <a:endParaRPr lang="en-US" dirty="0"/>
          </a:p>
        </p:txBody>
      </p:sp>
      <p:sp>
        <p:nvSpPr>
          <p:cNvPr id="2" name="Rectangle 1">
            <a:extLst>
              <a:ext uri="{FF2B5EF4-FFF2-40B4-BE49-F238E27FC236}">
                <a16:creationId xmlns="" xmlns:a16="http://schemas.microsoft.com/office/drawing/2014/main" id="{20E4E168-D1BF-4EAA-8D45-B32CF4E1F1CE}"/>
              </a:ext>
            </a:extLst>
          </p:cNvPr>
          <p:cNvSpPr/>
          <p:nvPr/>
        </p:nvSpPr>
        <p:spPr>
          <a:xfrm>
            <a:off x="700526" y="590637"/>
            <a:ext cx="7798315" cy="4724370"/>
          </a:xfrm>
          <a:prstGeom prst="rect">
            <a:avLst/>
          </a:prstGeom>
        </p:spPr>
        <p:txBody>
          <a:bodyPr wrap="square">
            <a:spAutoFit/>
          </a:bodyPr>
          <a:lstStyle/>
          <a:p>
            <a:pPr algn="just">
              <a:spcAft>
                <a:spcPts val="0"/>
              </a:spcAf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Những</a:t>
            </a:r>
            <a:r>
              <a:rPr lang="en-US" sz="23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điểm</a:t>
            </a:r>
            <a:r>
              <a:rPr lang="en-US" sz="23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cần</a:t>
            </a:r>
            <a:r>
              <a:rPr lang="en-US" sz="23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lưu</a:t>
            </a:r>
            <a:r>
              <a:rPr lang="en-US" sz="2300" b="1" dirty="0">
                <a:solidFill>
                  <a:srgbClr val="0000FF"/>
                </a:solidFill>
                <a:latin typeface="Arial" panose="020B0604020202020204" pitchFamily="34" charset="0"/>
                <a:ea typeface="Times New Roman" panose="02020603050405020304" pitchFamily="18" charset="0"/>
                <a:cs typeface="Arial" panose="020B0604020202020204" pitchFamily="34" charset="0"/>
              </a:rPr>
              <a:t> ý</a:t>
            </a:r>
            <a:endPar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Nên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dự</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phòng</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loét</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ép</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hơn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điều</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trị</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Aft>
                <a:spcPts val="0"/>
              </a:spcAft>
              <a:buFont typeface="Arial" panose="020B0604020202020204" pitchFamily="34" charset="0"/>
              <a:buChar char="•"/>
            </a:pP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Những</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NB </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dễ</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bị</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loét</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ép</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phải</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được</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nằm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trên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phẳng</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êm</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hơi</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nước</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hoặc</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đệm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điện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Aft>
                <a:spcPts val="0"/>
              </a:spcAft>
              <a:buFont typeface="Arial" panose="020B0604020202020204" pitchFamily="34" charset="0"/>
              <a:buChar char="•"/>
            </a:pP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Thay</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đổi</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t</a:t>
            </a:r>
            <a:r>
              <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ư</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thế</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nằm</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thường</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xuyên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2 -3 </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giờ</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lần</a:t>
            </a:r>
            <a:endPar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Massage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tăng</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tuần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hoàn</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tại</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chỗ</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đặc</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biệt</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vùng</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bị</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tỳ</a:t>
            </a:r>
            <a:r>
              <a:rPr lang="en-US"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3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đè</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Aft>
                <a:spcPts val="0"/>
              </a:spcAft>
              <a:buFont typeface="Arial" panose="020B0604020202020204" pitchFamily="34" charset="0"/>
              <a:buChar char="•"/>
            </a:pP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T</a:t>
            </a:r>
            <a:r>
              <a:rPr lang="vi-VN"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heo </a:t>
            </a:r>
            <a:r>
              <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dõi để phát hiện sớm các dấu hiệu loét đè ép.</a:t>
            </a:r>
          </a:p>
          <a:p>
            <a:pPr marL="342900" indent="-342900" algn="just">
              <a:spcAft>
                <a:spcPts val="0"/>
              </a:spcAft>
              <a:buFont typeface="Arial" panose="020B0604020202020204" pitchFamily="34" charset="0"/>
              <a:buChar char="•"/>
            </a:pPr>
            <a:r>
              <a:rPr lang="vi-VN"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Giữ </a:t>
            </a:r>
            <a:r>
              <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cho người bệnh được sạch sẽ và khô </a:t>
            </a:r>
            <a:r>
              <a:rPr lang="vi-VN"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ráo</a:t>
            </a:r>
            <a:r>
              <a:rPr lang="en-US"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endPar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vi-VN"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Dinh </a:t>
            </a:r>
            <a:r>
              <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dưỡng người bệnh: khẩu phần cần nhiều chất đạm và vitamin.</a:t>
            </a:r>
          </a:p>
          <a:p>
            <a:pPr marL="342900" indent="-342900" algn="just">
              <a:spcAft>
                <a:spcPts val="0"/>
              </a:spcAft>
              <a:buFont typeface="Arial" panose="020B0604020202020204" pitchFamily="34" charset="0"/>
              <a:buChar char="•"/>
            </a:pPr>
            <a:r>
              <a:rPr lang="vi-VN" sz="23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Nên </a:t>
            </a:r>
            <a:r>
              <a:rPr lang="vi-VN" sz="2300" dirty="0">
                <a:solidFill>
                  <a:srgbClr val="0000FF"/>
                </a:solidFill>
                <a:latin typeface="Arial" panose="020B0604020202020204" pitchFamily="34" charset="0"/>
                <a:ea typeface="Times New Roman" panose="02020603050405020304" pitchFamily="18" charset="0"/>
                <a:cs typeface="Arial" panose="020B0604020202020204" pitchFamily="34" charset="0"/>
              </a:rPr>
              <a:t>thay đổi vị trí các vòng, để lâu cũng gây loét đè ép.</a:t>
            </a:r>
          </a:p>
          <a:p>
            <a:pPr marL="342900" indent="-342900" algn="just">
              <a:spcAft>
                <a:spcPts val="0"/>
              </a:spcAft>
              <a:buFont typeface="Arial" panose="020B0604020202020204" pitchFamily="34" charset="0"/>
              <a:buChar char="•"/>
            </a:pPr>
            <a:endPar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itle 1"/>
          <p:cNvSpPr txBox="1">
            <a:spLocks/>
          </p:cNvSpPr>
          <p:nvPr/>
        </p:nvSpPr>
        <p:spPr>
          <a:xfrm>
            <a:off x="27683"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16"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VN-Pro\Desktop\Quy chuan Logo Cao Dang y Bach Mai_nho.jpg"/>
          <p:cNvPicPr>
            <a:picLocks noChangeAspect="1" noChangeArrowheads="1"/>
          </p:cNvPicPr>
          <p:nvPr/>
        </p:nvPicPr>
        <p:blipFill>
          <a:blip r:embed="rId4"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3637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TÌNH HUỐNG LÂM SÀNG </a:t>
            </a:r>
            <a:r>
              <a:rPr lang="en-US" sz="2800" b="1" dirty="0" smtClean="0">
                <a:solidFill>
                  <a:schemeClr val="bg1"/>
                </a:solidFill>
                <a:latin typeface="Arial" pitchFamily="34" charset="0"/>
                <a:ea typeface="Tahoma" pitchFamily="34" charset="0"/>
                <a:cs typeface="Arial" pitchFamily="34" charset="0"/>
              </a:rPr>
              <a:t>1</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fontScale="85000" lnSpcReduction="10000"/>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gn="l">
              <a:lnSpc>
                <a:spcPct val="150000"/>
              </a:lnSpc>
              <a:spcBef>
                <a:spcPts val="0"/>
              </a:spcBef>
            </a:pPr>
            <a:r>
              <a:rPr lang="vi-VN" sz="2600" b="1" dirty="0">
                <a:solidFill>
                  <a:srgbClr val="000099"/>
                </a:solidFill>
                <a:cs typeface="Arial" panose="020B0604020202020204" pitchFamily="34" charset="0"/>
              </a:rPr>
              <a:t>Người bệnh: NGUYỄN VĂN H , sinh năm 1960. </a:t>
            </a:r>
          </a:p>
          <a:p>
            <a:pPr lvl="0" algn="l">
              <a:lnSpc>
                <a:spcPct val="150000"/>
              </a:lnSpc>
              <a:spcBef>
                <a:spcPts val="0"/>
              </a:spcBef>
            </a:pPr>
            <a:r>
              <a:rPr lang="vi-VN" sz="2600" b="1" dirty="0">
                <a:solidFill>
                  <a:srgbClr val="000099"/>
                </a:solidFill>
                <a:cs typeface="Arial" panose="020B0604020202020204" pitchFamily="34" charset="0"/>
              </a:rPr>
              <a:t>Giường:  05, phòng: 304, </a:t>
            </a:r>
            <a:r>
              <a:rPr lang="en-US" sz="2600" b="1" dirty="0" err="1">
                <a:solidFill>
                  <a:srgbClr val="000099"/>
                </a:solidFill>
                <a:latin typeface="Arial" panose="020B0604020202020204" pitchFamily="34" charset="0"/>
                <a:cs typeface="Arial" panose="020B0604020202020204" pitchFamily="34" charset="0"/>
              </a:rPr>
              <a:t>Khoa</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tiêu</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hóa</a:t>
            </a:r>
            <a:endParaRPr lang="en-US"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Lý</a:t>
            </a:r>
            <a:r>
              <a:rPr lang="en-US" sz="2600" b="1" dirty="0">
                <a:solidFill>
                  <a:srgbClr val="000099"/>
                </a:solidFill>
                <a:latin typeface="Arial" panose="020B0604020202020204" pitchFamily="34" charset="0"/>
                <a:cs typeface="Arial" panose="020B0604020202020204" pitchFamily="34" charset="0"/>
              </a:rPr>
              <a:t> do </a:t>
            </a:r>
            <a:r>
              <a:rPr lang="en-US" sz="2600" b="1" dirty="0" err="1">
                <a:solidFill>
                  <a:srgbClr val="000099"/>
                </a:solidFill>
                <a:latin typeface="Arial" panose="020B0604020202020204" pitchFamily="34" charset="0"/>
                <a:cs typeface="Arial" panose="020B0604020202020204" pitchFamily="34" charset="0"/>
              </a:rPr>
              <a:t>vào</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viện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Sốt</a:t>
            </a:r>
            <a:r>
              <a:rPr lang="en-US" sz="2600" b="1" dirty="0">
                <a:solidFill>
                  <a:srgbClr val="000099"/>
                </a:solidFill>
                <a:latin typeface="Arial" panose="020B0604020202020204" pitchFamily="34" charset="0"/>
                <a:cs typeface="Arial" panose="020B0604020202020204" pitchFamily="34" charset="0"/>
              </a:rPr>
              <a:t> 38</a:t>
            </a:r>
            <a:r>
              <a:rPr lang="en-US" sz="2600" b="1" baseline="30000" dirty="0">
                <a:solidFill>
                  <a:srgbClr val="000099"/>
                </a:solidFill>
                <a:latin typeface="Arial" panose="020B0604020202020204" pitchFamily="34" charset="0"/>
                <a:cs typeface="Arial" panose="020B0604020202020204" pitchFamily="34" charset="0"/>
              </a:rPr>
              <a:t>0</a:t>
            </a:r>
            <a:r>
              <a:rPr lang="en-US" sz="2600" b="1" dirty="0">
                <a:solidFill>
                  <a:srgbClr val="000099"/>
                </a:solidFill>
                <a:latin typeface="Arial" panose="020B0604020202020204" pitchFamily="34" charset="0"/>
                <a:cs typeface="Arial" panose="020B0604020202020204" pitchFamily="34" charset="0"/>
              </a:rPr>
              <a:t>C, </a:t>
            </a:r>
            <a:r>
              <a:rPr lang="en-US" sz="2600" b="1" dirty="0" err="1">
                <a:solidFill>
                  <a:srgbClr val="000099"/>
                </a:solidFill>
                <a:latin typeface="Arial" panose="020B0604020202020204" pitchFamily="34" charset="0"/>
                <a:cs typeface="Arial" panose="020B0604020202020204" pitchFamily="34" charset="0"/>
              </a:rPr>
              <a:t>vàng</a:t>
            </a:r>
            <a:r>
              <a:rPr lang="en-US" sz="2600" b="1" dirty="0">
                <a:solidFill>
                  <a:srgbClr val="000099"/>
                </a:solidFill>
                <a:latin typeface="Arial" panose="020B0604020202020204" pitchFamily="34" charset="0"/>
                <a:cs typeface="Arial" panose="020B0604020202020204" pitchFamily="34" charset="0"/>
              </a:rPr>
              <a:t> da, </a:t>
            </a:r>
            <a:r>
              <a:rPr lang="en-US" sz="2600" b="1" dirty="0" err="1">
                <a:solidFill>
                  <a:srgbClr val="000099"/>
                </a:solidFill>
                <a:latin typeface="Arial" panose="020B0604020202020204" pitchFamily="34" charset="0"/>
                <a:cs typeface="Arial" panose="020B0604020202020204" pitchFamily="34" charset="0"/>
              </a:rPr>
              <a:t>mệt</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mỏi</a:t>
            </a:r>
            <a:r>
              <a:rPr lang="en-US" sz="2600" b="1" dirty="0">
                <a:solidFill>
                  <a:srgbClr val="000099"/>
                </a:solidFill>
                <a:latin typeface="Arial" panose="020B0604020202020204" pitchFamily="34" charset="0"/>
                <a:cs typeface="Arial" panose="020B0604020202020204" pitchFamily="34" charset="0"/>
              </a:rPr>
              <a:t>.</a:t>
            </a:r>
          </a:p>
          <a:p>
            <a:pPr lvl="0" algn="l">
              <a:lnSpc>
                <a:spcPct val="150000"/>
              </a:lnSpc>
              <a:spcBef>
                <a:spcPts val="0"/>
              </a:spcBef>
            </a:pPr>
            <a:r>
              <a:rPr lang="en-US" sz="2600" b="1" dirty="0" err="1">
                <a:solidFill>
                  <a:srgbClr val="000099"/>
                </a:solidFill>
                <a:latin typeface="Arial" panose="020B0604020202020204" pitchFamily="34" charset="0"/>
                <a:cs typeface="Arial" panose="020B0604020202020204" pitchFamily="34" charset="0"/>
              </a:rPr>
              <a:t>Chẩn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đoán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Viêm</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gan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mạn</a:t>
            </a:r>
            <a:r>
              <a:rPr lang="en-US" sz="2600" b="1" dirty="0">
                <a:solidFill>
                  <a:srgbClr val="000099"/>
                </a:solidFill>
                <a:latin typeface="Arial" panose="020B0604020202020204" pitchFamily="34" charset="0"/>
                <a:cs typeface="Arial" panose="020B0604020202020204" pitchFamily="34" charset="0"/>
              </a:rPr>
              <a:t> </a:t>
            </a:r>
            <a:r>
              <a:rPr lang="en-US" sz="2600" b="1" dirty="0" err="1">
                <a:solidFill>
                  <a:srgbClr val="000099"/>
                </a:solidFill>
                <a:latin typeface="Arial" panose="020B0604020202020204" pitchFamily="34" charset="0"/>
                <a:cs typeface="Arial" panose="020B0604020202020204" pitchFamily="34" charset="0"/>
              </a:rPr>
              <a:t>tính</a:t>
            </a:r>
            <a:endParaRPr lang="vi-VN" sz="2600" b="1" dirty="0">
              <a:solidFill>
                <a:srgbClr val="000099"/>
              </a:solidFill>
              <a:cs typeface="Arial" panose="020B0604020202020204" pitchFamily="34" charset="0"/>
            </a:endParaRPr>
          </a:p>
          <a:p>
            <a:pPr lvl="0" algn="l">
              <a:lnSpc>
                <a:spcPct val="150000"/>
              </a:lnSpc>
              <a:spcBef>
                <a:spcPts val="0"/>
              </a:spcBef>
            </a:pPr>
            <a:r>
              <a:rPr lang="vi-VN" sz="2600" b="1" dirty="0" smtClean="0">
                <a:solidFill>
                  <a:srgbClr val="000099"/>
                </a:solidFill>
                <a:latin typeface="Arial" panose="020B0604020202020204" pitchFamily="34" charset="0"/>
                <a:cs typeface="Arial" panose="020B0604020202020204" pitchFamily="34" charset="0"/>
              </a:rPr>
              <a:t> </a:t>
            </a:r>
            <a:endParaRPr lang="vi-VN" sz="2600" b="1" dirty="0">
              <a:solidFill>
                <a:srgbClr val="000099"/>
              </a:solidFill>
              <a:latin typeface="Arial" panose="020B0604020202020204" pitchFamily="34" charset="0"/>
              <a:cs typeface="Arial" panose="020B0604020202020204" pitchFamily="34" charset="0"/>
            </a:endParaRPr>
          </a:p>
          <a:p>
            <a:pPr lvl="0" algn="l">
              <a:lnSpc>
                <a:spcPct val="150000"/>
              </a:lnSpc>
              <a:spcBef>
                <a:spcPts val="0"/>
              </a:spcBef>
            </a:pPr>
            <a:r>
              <a:rPr lang="vi-VN" sz="2600" b="1" dirty="0">
                <a:solidFill>
                  <a:srgbClr val="FF0000"/>
                </a:solidFill>
                <a:latin typeface="Arial" panose="020B0604020202020204" pitchFamily="34" charset="0"/>
                <a:cs typeface="Arial" panose="020B0604020202020204" pitchFamily="34" charset="0"/>
              </a:rPr>
              <a:t>Yêu cầu:</a:t>
            </a:r>
          </a:p>
          <a:p>
            <a:pPr marL="112713" lvl="0" indent="-112713" algn="l">
              <a:lnSpc>
                <a:spcPct val="150000"/>
              </a:lnSpc>
              <a:spcBef>
                <a:spcPts val="0"/>
              </a:spcBef>
              <a:buFont typeface="+mj-lt"/>
              <a:buAutoNum type="arabicPeriod"/>
            </a:pPr>
            <a:r>
              <a:rPr lang="vi-VN" sz="2600" b="1" dirty="0">
                <a:solidFill>
                  <a:srgbClr val="FF0000"/>
                </a:solidFill>
                <a:latin typeface="Arial" panose="020B0604020202020204" pitchFamily="34" charset="0"/>
                <a:cs typeface="Arial" panose="020B0604020202020204" pitchFamily="34" charset="0"/>
              </a:rPr>
              <a:t>Hãy chuẩn bị </a:t>
            </a:r>
            <a:r>
              <a:rPr lang="en-US" sz="2600" b="1" dirty="0" err="1" smtClean="0">
                <a:solidFill>
                  <a:srgbClr val="FF0000"/>
                </a:solidFill>
                <a:latin typeface="Arial" panose="020B0604020202020204" pitchFamily="34" charset="0"/>
                <a:cs typeface="Arial" panose="020B0604020202020204" pitchFamily="34" charset="0"/>
              </a:rPr>
              <a:t>địa</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điểm</a:t>
            </a:r>
            <a:r>
              <a:rPr lang="en-US" sz="2600" b="1" dirty="0" smtClean="0">
                <a:solidFill>
                  <a:srgbClr val="FF0000"/>
                </a:solidFill>
                <a:latin typeface="Arial" panose="020B0604020202020204" pitchFamily="34" charset="0"/>
                <a:cs typeface="Arial" panose="020B0604020202020204" pitchFamily="34" charset="0"/>
              </a:rPr>
              <a:t>, </a:t>
            </a:r>
            <a:r>
              <a:rPr lang="vi-VN" sz="2600" b="1" dirty="0" smtClean="0">
                <a:solidFill>
                  <a:srgbClr val="FF0000"/>
                </a:solidFill>
                <a:latin typeface="Arial" panose="020B0604020202020204" pitchFamily="34" charset="0"/>
                <a:cs typeface="Arial" panose="020B0604020202020204" pitchFamily="34" charset="0"/>
              </a:rPr>
              <a:t>người </a:t>
            </a:r>
            <a:r>
              <a:rPr lang="vi-VN" sz="2600" b="1" dirty="0">
                <a:solidFill>
                  <a:srgbClr val="FF0000"/>
                </a:solidFill>
                <a:latin typeface="Arial" panose="020B0604020202020204" pitchFamily="34" charset="0"/>
                <a:cs typeface="Arial" panose="020B0604020202020204" pitchFamily="34" charset="0"/>
              </a:rPr>
              <a:t>bệnh để thực hiện </a:t>
            </a:r>
            <a:r>
              <a:rPr lang="en-US" sz="2600" b="1" dirty="0" err="1" smtClean="0">
                <a:solidFill>
                  <a:srgbClr val="FF0000"/>
                </a:solidFill>
                <a:latin typeface="Arial" panose="020B0604020202020204" pitchFamily="34" charset="0"/>
                <a:cs typeface="Arial" panose="020B0604020202020204" pitchFamily="34" charset="0"/>
              </a:rPr>
              <a:t>nhận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định</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thăm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khám</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người</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bệnh</a:t>
            </a:r>
            <a:r>
              <a:rPr lang="en-US" sz="2600" b="1" dirty="0" smtClean="0">
                <a:solidFill>
                  <a:srgbClr val="FF0000"/>
                </a:solidFill>
                <a:latin typeface="Arial" panose="020B0604020202020204" pitchFamily="34" charset="0"/>
                <a:cs typeface="Arial" panose="020B0604020202020204" pitchFamily="34" charset="0"/>
              </a:rPr>
              <a:t> H</a:t>
            </a:r>
            <a:endParaRPr lang="vi-VN" sz="2600" b="1" dirty="0">
              <a:solidFill>
                <a:srgbClr val="FF0000"/>
              </a:solidFill>
              <a:latin typeface="Arial" panose="020B0604020202020204" pitchFamily="34" charset="0"/>
              <a:cs typeface="Arial" panose="020B0604020202020204" pitchFamily="34" charset="0"/>
            </a:endParaRP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7</a:t>
            </a:fld>
            <a:endParaRPr lang="en-US" dirty="0"/>
          </a:p>
        </p:txBody>
      </p:sp>
    </p:spTree>
    <p:extLst>
      <p:ext uri="{BB962C8B-B14F-4D97-AF65-F5344CB8AC3E}">
        <p14:creationId xmlns:p14="http://schemas.microsoft.com/office/powerpoint/2010/main" val="21910267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819150"/>
            <a:ext cx="8229600" cy="4324350"/>
          </a:xfrm>
        </p:spPr>
        <p:txBody>
          <a:bodyPr>
            <a:noAutofit/>
          </a:bodyPr>
          <a:lstStyle/>
          <a:p>
            <a:pPr marL="0" lvl="1" indent="0" algn="just">
              <a:lnSpc>
                <a:spcPct val="150000"/>
              </a:lnSpc>
              <a:buNone/>
            </a:pPr>
            <a:r>
              <a:rPr lang="en-US" sz="2400" b="1" dirty="0" smtClean="0">
                <a:solidFill>
                  <a:srgbClr val="0000FF"/>
                </a:solidFill>
                <a:latin typeface="Arial" pitchFamily="34" charset="0"/>
                <a:ea typeface="Tahoma" pitchFamily="34" charset="0"/>
                <a:cs typeface="Arial" pitchFamily="34" charset="0"/>
              </a:rPr>
              <a:t>9. </a:t>
            </a:r>
            <a:r>
              <a:rPr lang="en-US" sz="2400" b="1" dirty="0" err="1">
                <a:solidFill>
                  <a:srgbClr val="0000FF"/>
                </a:solidFill>
                <a:latin typeface="Arial" panose="020B0604020202020204" pitchFamily="34" charset="0"/>
                <a:cs typeface="Arial" panose="020B0604020202020204" pitchFamily="34" charset="0"/>
              </a:rPr>
              <a:t>Chăm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sóc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vết</a:t>
            </a:r>
            <a:r>
              <a:rPr lang="en-US" sz="2400" b="1" dirty="0">
                <a:solidFill>
                  <a:srgbClr val="0000FF"/>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loét</a:t>
            </a:r>
            <a:endParaRPr lang="en-US" sz="2400" dirty="0" smtClean="0">
              <a:solidFill>
                <a:srgbClr val="0000FF"/>
              </a:solidFill>
              <a:latin typeface="Arial" panose="020B0604020202020204" pitchFamily="34" charset="0"/>
              <a:cs typeface="Arial" panose="020B0604020202020204" pitchFamily="34" charset="0"/>
            </a:endParaRPr>
          </a:p>
          <a:p>
            <a:pPr marL="342900" lvl="1" indent="-342900" algn="just">
              <a:lnSpc>
                <a:spcPct val="150000"/>
              </a:lnSpc>
              <a:buFont typeface="Arial" panose="020B0604020202020204" pitchFamily="34" charset="0"/>
              <a:buChar char="•"/>
            </a:pPr>
            <a:r>
              <a:rPr lang="en-US" sz="2400" dirty="0" err="1" smtClean="0">
                <a:solidFill>
                  <a:srgbClr val="0000FF"/>
                </a:solidFill>
                <a:ea typeface="Tahoma" pitchFamily="34" charset="0"/>
                <a:cs typeface="Arial" pitchFamily="34" charset="0"/>
              </a:rPr>
              <a:t>Dinh</a:t>
            </a:r>
            <a:r>
              <a:rPr lang="en-US" sz="2400" dirty="0" smtClean="0">
                <a:solidFill>
                  <a:srgbClr val="0000FF"/>
                </a:solidFill>
                <a:ea typeface="Tahoma" pitchFamily="34" charset="0"/>
                <a:cs typeface="Arial" pitchFamily="34" charset="0"/>
              </a:rPr>
              <a:t> </a:t>
            </a:r>
            <a:r>
              <a:rPr lang="en-US" sz="2400" dirty="0" err="1" smtClean="0">
                <a:solidFill>
                  <a:srgbClr val="0000FF"/>
                </a:solidFill>
                <a:ea typeface="Tahoma" pitchFamily="34" charset="0"/>
                <a:cs typeface="Arial" pitchFamily="34" charset="0"/>
              </a:rPr>
              <a:t>dưỡng</a:t>
            </a:r>
            <a:r>
              <a:rPr lang="en-US" sz="2400" dirty="0" smtClean="0">
                <a:solidFill>
                  <a:srgbClr val="0000FF"/>
                </a:solidFill>
                <a:ea typeface="Tahoma" pitchFamily="34" charset="0"/>
                <a:cs typeface="Arial" pitchFamily="34" charset="0"/>
              </a:rPr>
              <a:t>: </a:t>
            </a:r>
            <a:r>
              <a:rPr lang="vi-VN" sz="2400" dirty="0" smtClean="0">
                <a:solidFill>
                  <a:srgbClr val="0000FF"/>
                </a:solidFill>
                <a:ea typeface="Tahoma" pitchFamily="34" charset="0"/>
                <a:cs typeface="Arial" pitchFamily="34" charset="0"/>
              </a:rPr>
              <a:t>giàu protein và đầy đủ các loại vitamin như: trứng, sữa, cá, đậu, thịt, hoa quả tươi... </a:t>
            </a:r>
            <a:endParaRPr lang="en-US" sz="2400" dirty="0" smtClean="0">
              <a:solidFill>
                <a:srgbClr val="0000FF"/>
              </a:solidFill>
              <a:ea typeface="Tahoma" pitchFamily="34" charset="0"/>
              <a:cs typeface="Arial" pitchFamily="34" charset="0"/>
            </a:endParaRPr>
          </a:p>
          <a:p>
            <a:pPr marL="342900" lvl="1" indent="-342900" algn="just">
              <a:lnSpc>
                <a:spcPct val="150000"/>
              </a:lnSpc>
              <a:buFont typeface="Arial" panose="020B0604020202020204" pitchFamily="34" charset="0"/>
              <a:buChar char="•"/>
            </a:pPr>
            <a:r>
              <a:rPr lang="en-US" sz="2400" dirty="0" err="1" smtClean="0">
                <a:solidFill>
                  <a:srgbClr val="0000FF"/>
                </a:solidFill>
                <a:latin typeface="Arial" panose="020B0604020202020204" pitchFamily="34" charset="0"/>
                <a:cs typeface="Arial" panose="020B0604020202020204" pitchFamily="34" charset="0"/>
              </a:rPr>
              <a:t>Áp</a:t>
            </a:r>
            <a:r>
              <a:rPr lang="en-US" sz="2400" dirty="0" smtClean="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dụng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biện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pháp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phòng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ngừa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loét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giúp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vết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loét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không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tiến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triển</a:t>
            </a:r>
            <a:r>
              <a:rPr lang="en-US" sz="2400" dirty="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hơn</a:t>
            </a:r>
            <a:r>
              <a:rPr lang="en-US" sz="2400" dirty="0" smtClean="0">
                <a:solidFill>
                  <a:srgbClr val="0000FF"/>
                </a:solidFill>
                <a:latin typeface="Arial" panose="020B0604020202020204" pitchFamily="34" charset="0"/>
                <a:cs typeface="Arial" panose="020B0604020202020204" pitchFamily="34" charset="0"/>
              </a:rPr>
              <a:t>.</a:t>
            </a:r>
          </a:p>
          <a:p>
            <a:pPr marL="342900" lvl="1" indent="-342900" algn="just">
              <a:lnSpc>
                <a:spcPct val="150000"/>
              </a:lnSpc>
              <a:buFont typeface="Arial" panose="020B0604020202020204" pitchFamily="34" charset="0"/>
              <a:buChar char="•"/>
            </a:pPr>
            <a:r>
              <a:rPr lang="en-US" sz="2400" dirty="0" err="1">
                <a:solidFill>
                  <a:srgbClr val="0000FF"/>
                </a:solidFill>
                <a:latin typeface="Arial" panose="020B0604020202020204" pitchFamily="34" charset="0"/>
                <a:cs typeface="Arial" panose="020B0604020202020204" pitchFamily="34" charset="0"/>
              </a:rPr>
              <a:t>Loét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giai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đoạn</a:t>
            </a:r>
            <a:r>
              <a:rPr lang="en-US" sz="2400" dirty="0">
                <a:solidFill>
                  <a:srgbClr val="0000FF"/>
                </a:solidFill>
                <a:latin typeface="Arial" panose="020B0604020202020204" pitchFamily="34" charset="0"/>
                <a:cs typeface="Arial" panose="020B0604020202020204" pitchFamily="34" charset="0"/>
              </a:rPr>
              <a:t> 2 - 3 - 4: </a:t>
            </a:r>
            <a:r>
              <a:rPr lang="en-US" sz="2400" dirty="0" err="1">
                <a:solidFill>
                  <a:srgbClr val="0000FF"/>
                </a:solidFill>
                <a:latin typeface="Arial" panose="020B0604020202020204" pitchFamily="34" charset="0"/>
                <a:cs typeface="Arial" panose="020B0604020202020204" pitchFamily="34" charset="0"/>
              </a:rPr>
              <a:t>chăm</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sóc</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vết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loét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nh</a:t>
            </a:r>
            <a:r>
              <a:rPr lang="vi-VN" sz="2400" dirty="0">
                <a:solidFill>
                  <a:srgbClr val="0000FF"/>
                </a:solidFill>
                <a:cs typeface="Arial" panose="020B0604020202020204" pitchFamily="34" charset="0"/>
              </a:rPr>
              <a:t>ư</a:t>
            </a:r>
            <a:r>
              <a:rPr lang="en-US" sz="2400" dirty="0">
                <a:solidFill>
                  <a:srgbClr val="0000FF"/>
                </a:solidFill>
                <a:latin typeface="Arial" panose="020B0604020202020204" pitchFamily="34" charset="0"/>
                <a:cs typeface="Arial" panose="020B0604020202020204" pitchFamily="34" charset="0"/>
              </a:rPr>
              <a:t> 1 </a:t>
            </a:r>
            <a:r>
              <a:rPr lang="en-US" sz="2400" dirty="0" err="1">
                <a:solidFill>
                  <a:srgbClr val="0000FF"/>
                </a:solidFill>
                <a:latin typeface="Arial" panose="020B0604020202020204" pitchFamily="34" charset="0"/>
                <a:cs typeface="Arial" panose="020B0604020202020204" pitchFamily="34" charset="0"/>
              </a:rPr>
              <a:t>vết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thương</a:t>
            </a:r>
            <a:r>
              <a:rPr lang="en-US" sz="2400" dirty="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nhiễm</a:t>
            </a:r>
            <a:r>
              <a:rPr lang="en-US" sz="2400" dirty="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khuẩn</a:t>
            </a:r>
            <a:r>
              <a:rPr lang="en-US" sz="2400" dirty="0" smtClean="0">
                <a:solidFill>
                  <a:srgbClr val="0000FF"/>
                </a:solidFill>
                <a:latin typeface="Arial" panose="020B0604020202020204" pitchFamily="34" charset="0"/>
                <a:cs typeface="Arial" panose="020B0604020202020204" pitchFamily="34" charset="0"/>
              </a:rPr>
              <a:t>.</a:t>
            </a:r>
            <a:endParaRPr lang="en-US" sz="2400"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2261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324350"/>
          </a:xfrm>
        </p:spPr>
        <p:txBody>
          <a:bodyPr>
            <a:noAutofit/>
          </a:bodyPr>
          <a:lstStyle/>
          <a:p>
            <a:pPr marL="0" lvl="1" indent="0" algn="ctr">
              <a:lnSpc>
                <a:spcPct val="150000"/>
              </a:lnSpc>
              <a:buNone/>
            </a:pPr>
            <a:r>
              <a:rPr lang="vi-VN" sz="2400" b="1" dirty="0" smtClean="0">
                <a:solidFill>
                  <a:srgbClr val="0000FF"/>
                </a:solidFill>
                <a:latin typeface="Arial" pitchFamily="34" charset="0"/>
                <a:ea typeface="Tahoma" pitchFamily="34" charset="0"/>
                <a:cs typeface="Arial" pitchFamily="34" charset="0"/>
              </a:rPr>
              <a:t>CÁC EM CÓ CÂU HỎI?</a:t>
            </a:r>
          </a:p>
          <a:p>
            <a:pPr marL="0" lvl="1" indent="0" algn="ctr">
              <a:lnSpc>
                <a:spcPct val="150000"/>
              </a:lnSpc>
              <a:buNone/>
            </a:pPr>
            <a:endParaRPr lang="en-US" sz="2400" dirty="0" smtClean="0">
              <a:solidFill>
                <a:srgbClr val="0000FF"/>
              </a:solidFill>
              <a:latin typeface="Arial" pitchFamily="34" charset="0"/>
              <a:ea typeface="Tahoma" pitchFamily="34" charset="0"/>
              <a:cs typeface="Arial" pitchFamily="34" charset="0"/>
            </a:endParaRPr>
          </a:p>
        </p:txBody>
      </p:sp>
      <p:sp>
        <p:nvSpPr>
          <p:cNvPr id="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itchFamily="34" charset="0"/>
                <a:ea typeface="Tahoma" pitchFamily="34" charset="0"/>
                <a:cs typeface="Arial" pitchFamily="34" charset="0"/>
              </a:rPr>
              <a:t>II. DỰ PHÒNG VÀ CHĂM SÓC LOÉT ÉP</a:t>
            </a:r>
          </a:p>
        </p:txBody>
      </p:sp>
      <p:pic>
        <p:nvPicPr>
          <p:cNvPr id="5"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stretch>
            <a:fillRect/>
          </a:stretch>
        </p:blipFill>
        <p:spPr>
          <a:xfrm>
            <a:off x="762000" y="1428750"/>
            <a:ext cx="7391400" cy="3581400"/>
          </a:xfrm>
          <a:prstGeom prst="rect">
            <a:avLst/>
          </a:prstGeom>
        </p:spPr>
      </p:pic>
    </p:spTree>
    <p:extLst>
      <p:ext uri="{BB962C8B-B14F-4D97-AF65-F5344CB8AC3E}">
        <p14:creationId xmlns:p14="http://schemas.microsoft.com/office/powerpoint/2010/main" val="799163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YÊU CẦU THỰC TẬP</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r>
              <a:rPr lang="en-US" sz="2600" b="1" dirty="0" smtClean="0">
                <a:solidFill>
                  <a:srgbClr val="000099"/>
                </a:solidFill>
                <a:latin typeface="Arial" pitchFamily="34" charset="0"/>
                <a:cs typeface="Arial" pitchFamily="34" charset="0"/>
              </a:rPr>
              <a:t>CHIA 3 NHÓM THỰC TẬP</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72</a:t>
            </a:fld>
            <a:endParaRPr lang="en-US"/>
          </a:p>
        </p:txBody>
      </p:sp>
    </p:spTree>
    <p:extLst>
      <p:ext uri="{BB962C8B-B14F-4D97-AF65-F5344CB8AC3E}">
        <p14:creationId xmlns:p14="http://schemas.microsoft.com/office/powerpoint/2010/main" val="406500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7"/>
            <a:ext cx="9144000" cy="774698"/>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ĐỊA ĐIỂM</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sz="half" idx="1"/>
          </p:nvPr>
        </p:nvSpPr>
        <p:spPr>
          <a:xfrm>
            <a:off x="228600" y="1200151"/>
            <a:ext cx="5105400" cy="3394472"/>
          </a:xfrm>
        </p:spPr>
        <p:txBody>
          <a:bodyPr>
            <a:normAutofit/>
          </a:bodyPr>
          <a:lstStyle/>
          <a:p>
            <a:pPr marL="914400" lvl="1" indent="-457200" algn="l">
              <a:lnSpc>
                <a:spcPct val="150000"/>
              </a:lnSpc>
              <a:spcBef>
                <a:spcPts val="0"/>
              </a:spcBef>
              <a:buFont typeface="Wingdings" panose="05000000000000000000" pitchFamily="2" charset="2"/>
              <a:buChar char="ü"/>
            </a:pPr>
            <a:r>
              <a:rPr lang="en-US" dirty="0" err="1" smtClean="0">
                <a:solidFill>
                  <a:srgbClr val="000099"/>
                </a:solidFill>
                <a:latin typeface="Arial" pitchFamily="34" charset="0"/>
                <a:cs typeface="Arial" pitchFamily="34" charset="0"/>
              </a:rPr>
              <a:t>Phòng</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riêng</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rèm</a:t>
            </a:r>
            <a:r>
              <a:rPr lang="en-US" dirty="0" smtClean="0">
                <a:solidFill>
                  <a:srgbClr val="000099"/>
                </a:solidFill>
                <a:latin typeface="Arial" pitchFamily="34" charset="0"/>
                <a:cs typeface="Arial" pitchFamily="34" charset="0"/>
              </a:rPr>
              <a:t>/</a:t>
            </a:r>
            <a:r>
              <a:rPr lang="en-US" dirty="0" err="1" smtClean="0">
                <a:solidFill>
                  <a:srgbClr val="000099"/>
                </a:solidFill>
                <a:latin typeface="Arial" pitchFamily="34" charset="0"/>
                <a:cs typeface="Arial" pitchFamily="34" charset="0"/>
              </a:rPr>
              <a:t>bình</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phong</a:t>
            </a:r>
            <a:endParaRPr lang="en-US" dirty="0" smtClean="0">
              <a:solidFill>
                <a:srgbClr val="000099"/>
              </a:solidFill>
              <a:latin typeface="Arial" pitchFamily="34" charset="0"/>
              <a:cs typeface="Arial" pitchFamily="34" charset="0"/>
            </a:endParaRPr>
          </a:p>
          <a:p>
            <a:pPr marL="914400" lvl="1" indent="-457200" algn="l">
              <a:lnSpc>
                <a:spcPct val="150000"/>
              </a:lnSpc>
              <a:spcBef>
                <a:spcPts val="0"/>
              </a:spcBef>
              <a:buFont typeface="Wingdings" panose="05000000000000000000" pitchFamily="2" charset="2"/>
              <a:buChar char="ü"/>
            </a:pPr>
            <a:r>
              <a:rPr lang="en-US" dirty="0" err="1" smtClean="0">
                <a:solidFill>
                  <a:srgbClr val="000099"/>
                </a:solidFill>
                <a:latin typeface="Arial" pitchFamily="34" charset="0"/>
                <a:cs typeface="Arial" pitchFamily="34" charset="0"/>
              </a:rPr>
              <a:t>Phòng</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yên</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tĩnh</a:t>
            </a:r>
            <a:endParaRPr lang="en-US" dirty="0" smtClean="0">
              <a:solidFill>
                <a:srgbClr val="000099"/>
              </a:solidFill>
              <a:latin typeface="Arial" pitchFamily="34" charset="0"/>
              <a:cs typeface="Arial" pitchFamily="34" charset="0"/>
            </a:endParaRPr>
          </a:p>
          <a:p>
            <a:pPr marL="914400" lvl="1" indent="-457200" algn="l">
              <a:lnSpc>
                <a:spcPct val="150000"/>
              </a:lnSpc>
              <a:spcBef>
                <a:spcPts val="0"/>
              </a:spcBef>
              <a:buFont typeface="Wingdings" panose="05000000000000000000" pitchFamily="2" charset="2"/>
              <a:buChar char="ü"/>
            </a:pPr>
            <a:r>
              <a:rPr lang="en-US" dirty="0" err="1" smtClean="0">
                <a:solidFill>
                  <a:srgbClr val="000099"/>
                </a:solidFill>
                <a:latin typeface="Arial" pitchFamily="34" charset="0"/>
                <a:cs typeface="Arial" pitchFamily="34" charset="0"/>
              </a:rPr>
              <a:t>Ấm</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áp</a:t>
            </a:r>
            <a:endParaRPr lang="en-US" dirty="0" smtClean="0">
              <a:solidFill>
                <a:srgbClr val="000099"/>
              </a:solidFill>
              <a:latin typeface="Arial" pitchFamily="34" charset="0"/>
              <a:cs typeface="Arial" pitchFamily="34" charset="0"/>
            </a:endParaRPr>
          </a:p>
          <a:p>
            <a:pPr marL="914400" lvl="1" indent="-457200" algn="l">
              <a:lnSpc>
                <a:spcPct val="150000"/>
              </a:lnSpc>
              <a:spcBef>
                <a:spcPts val="0"/>
              </a:spcBef>
              <a:buFont typeface="Wingdings" panose="05000000000000000000" pitchFamily="2" charset="2"/>
              <a:buChar char="ü"/>
            </a:pPr>
            <a:r>
              <a:rPr lang="en-US" dirty="0" err="1" smtClean="0">
                <a:solidFill>
                  <a:srgbClr val="000099"/>
                </a:solidFill>
                <a:latin typeface="Arial" pitchFamily="34" charset="0"/>
                <a:cs typeface="Arial" pitchFamily="34" charset="0"/>
              </a:rPr>
              <a:t>Đủ</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ánh</a:t>
            </a:r>
            <a:r>
              <a:rPr lang="en-US" dirty="0" smtClean="0">
                <a:solidFill>
                  <a:srgbClr val="000099"/>
                </a:solidFill>
                <a:latin typeface="Arial" pitchFamily="34" charset="0"/>
                <a:cs typeface="Arial" pitchFamily="34" charset="0"/>
              </a:rPr>
              <a:t> </a:t>
            </a:r>
            <a:r>
              <a:rPr lang="en-US" dirty="0" err="1" smtClean="0">
                <a:solidFill>
                  <a:srgbClr val="000099"/>
                </a:solidFill>
                <a:latin typeface="Arial" pitchFamily="34" charset="0"/>
                <a:cs typeface="Arial" pitchFamily="34" charset="0"/>
              </a:rPr>
              <a:t>sáng</a:t>
            </a:r>
            <a:endParaRPr lang="en-US" dirty="0" smtClean="0">
              <a:solidFill>
                <a:srgbClr val="000099"/>
              </a:solidFill>
              <a:latin typeface="Arial" pitchFamily="34" charset="0"/>
              <a:cs typeface="Arial" pitchFamily="34" charset="0"/>
            </a:endParaRPr>
          </a:p>
          <a:p>
            <a:pPr lvl="0" algn="l">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5" name="Content Placeholder 4"/>
          <p:cNvPicPr>
            <a:picLocks noGrp="1" noChangeAspect="1"/>
          </p:cNvPicPr>
          <p:nvPr>
            <p:ph sz="half" idx="2"/>
          </p:nvPr>
        </p:nvPicPr>
        <p:blipFill>
          <a:blip r:embed="rId2"/>
          <a:stretch>
            <a:fillRect/>
          </a:stretch>
        </p:blipFill>
        <p:spPr>
          <a:xfrm>
            <a:off x="5495589" y="1332309"/>
            <a:ext cx="3549465" cy="3262314"/>
          </a:xfrm>
          <a:prstGeom prst="rect">
            <a:avLst/>
          </a:prstGeom>
        </p:spPr>
      </p:pic>
      <p:sp>
        <p:nvSpPr>
          <p:cNvPr id="3" name="Slide Number Placeholder 2"/>
          <p:cNvSpPr>
            <a:spLocks noGrp="1"/>
          </p:cNvSpPr>
          <p:nvPr>
            <p:ph type="sldNum" sz="quarter" idx="12"/>
          </p:nvPr>
        </p:nvSpPr>
        <p:spPr/>
        <p:txBody>
          <a:bodyPr/>
          <a:lstStyle/>
          <a:p>
            <a:fld id="{4EAF65A9-22AB-466A-842E-C5BF9E56D958}" type="slidenum">
              <a:rPr lang="en-US" smtClean="0"/>
              <a:pPr/>
              <a:t>8</a:t>
            </a:fld>
            <a:endParaRPr lang="en-US" dirty="0"/>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67733"/>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84667" y="46566"/>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1961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4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CHUẨN BỊ NGƯỜI BỆNH</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sz="half" idx="1"/>
          </p:nvPr>
        </p:nvSpPr>
        <p:spPr/>
        <p:txBody>
          <a:bodyPr>
            <a:normAutofit/>
          </a:bodyPr>
          <a:lstStyle/>
          <a:p>
            <a:pPr lvl="0" algn="l">
              <a:lnSpc>
                <a:spcPct val="150000"/>
              </a:lnSpc>
              <a:spcBef>
                <a:spcPts val="0"/>
              </a:spcBef>
            </a:pPr>
            <a:r>
              <a:rPr lang="en-US" sz="2600" b="1" dirty="0" err="1" smtClean="0">
                <a:solidFill>
                  <a:srgbClr val="000099"/>
                </a:solidFill>
                <a:latin typeface="Arial" pitchFamily="34" charset="0"/>
                <a:cs typeface="Arial" pitchFamily="34" charset="0"/>
              </a:rPr>
              <a:t>Thông</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báo</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giải</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thích</a:t>
            </a:r>
            <a:endParaRPr lang="en-US" sz="2600" b="1" dirty="0" smtClean="0">
              <a:solidFill>
                <a:srgbClr val="000099"/>
              </a:solidFill>
              <a:latin typeface="Arial" pitchFamily="34" charset="0"/>
              <a:cs typeface="Arial" pitchFamily="34" charset="0"/>
            </a:endParaRPr>
          </a:p>
          <a:p>
            <a:pPr lvl="0" algn="l">
              <a:lnSpc>
                <a:spcPct val="150000"/>
              </a:lnSpc>
              <a:spcBef>
                <a:spcPts val="0"/>
              </a:spcBef>
            </a:pPr>
            <a:r>
              <a:rPr lang="en-US" sz="2600" b="1" dirty="0" err="1" smtClean="0">
                <a:solidFill>
                  <a:srgbClr val="000099"/>
                </a:solidFill>
                <a:latin typeface="Arial" pitchFamily="34" charset="0"/>
                <a:cs typeface="Arial" pitchFamily="34" charset="0"/>
              </a:rPr>
              <a:t>Hướng</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dẫn</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tư</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thế</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phù</a:t>
            </a:r>
            <a:r>
              <a:rPr lang="en-US" sz="2600" b="1" dirty="0" smtClean="0">
                <a:solidFill>
                  <a:srgbClr val="000099"/>
                </a:solidFill>
                <a:latin typeface="Arial" pitchFamily="34" charset="0"/>
                <a:cs typeface="Arial" pitchFamily="34" charset="0"/>
              </a:rPr>
              <a:t> </a:t>
            </a:r>
            <a:r>
              <a:rPr lang="en-US" sz="2600" b="1" dirty="0" err="1" smtClean="0">
                <a:solidFill>
                  <a:srgbClr val="000099"/>
                </a:solidFill>
                <a:latin typeface="Arial" pitchFamily="34" charset="0"/>
                <a:cs typeface="Arial" pitchFamily="34" charset="0"/>
              </a:rPr>
              <a:t>hợp</a:t>
            </a:r>
            <a:endParaRPr lang="vi-VN" sz="2600" b="1" dirty="0" smtClean="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9</a:t>
            </a:fld>
            <a:endParaRPr lang="en-US" dirty="0"/>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NÊU CAO VAI TRÒ, TRÁCH NHIỆM CỦA ĐIỀU DƯỠNG VÀ HỘ SINH TRONG CÔNG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20367" y="1200150"/>
            <a:ext cx="309426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50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8461</TotalTime>
  <Words>4389</Words>
  <Application>Microsoft Office PowerPoint</Application>
  <PresentationFormat>On-screen Show (16:9)</PresentationFormat>
  <Paragraphs>582</Paragraphs>
  <Slides>72</Slides>
  <Notes>25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BỆNH VIỆN BẠCH MAI TRƯỜNG CAO ĐẲNG Y TẾ BẠCH MAI</vt:lpstr>
      <vt:lpstr>TRƯỜNG CAO ĐẲNG Y TẾ BẠCH MAI</vt:lpstr>
      <vt:lpstr>TRƯỜNG CAO ĐẲNG Y TẾ BẠCH MAI</vt:lpstr>
      <vt:lpstr> MỤC TIÊU BÀI HỌC</vt:lpstr>
      <vt:lpstr>1. MỤC ĐÍCH</vt:lpstr>
      <vt:lpstr>TÌNH HUỐNG LÂM SÀNG 1</vt:lpstr>
      <vt:lpstr>TÌNH HUỐNG LÂM SÀNG 1</vt:lpstr>
      <vt:lpstr>ĐỊA ĐIỂM</vt:lpstr>
      <vt:lpstr>CHUẨN BỊ NGƯỜI BỆNH</vt:lpstr>
      <vt:lpstr>TÌNH HUỐNG LÂM SÀNG 1</vt:lpstr>
      <vt:lpstr>2. DỤNG CỤ</vt:lpstr>
      <vt:lpstr>TÌNH HUỐNG LÂM SÀNG 1</vt:lpstr>
      <vt:lpstr>3. THĂM KHÁM VÀ NHẬN ĐỊNH</vt:lpstr>
      <vt:lpstr>3.1. HỎI BỆNH</vt:lpstr>
      <vt:lpstr>3.2. THĂM KHÁM ĐIỀU DƯỠNG</vt:lpstr>
      <vt:lpstr>4. KỸ NĂNG THĂM KHÁM THỰC THỂ 4.1. Nhìn</vt:lpstr>
      <vt:lpstr>4. KỸ NĂNG THĂM KHÁM THỰC THỂ 4.2. Sờ</vt:lpstr>
      <vt:lpstr>4. KỸ NĂNG THĂM KHÁM THỰC THỂ 4.3. Nghe</vt:lpstr>
      <vt:lpstr>4. KỸ NĂNG THĂM KHÁM THỰC THỂ 4.4. Ngửi</vt:lpstr>
      <vt:lpstr>5. THĂM KHÁM THỰC THỂ 5.1. Toàn trạng</vt:lpstr>
      <vt:lpstr>5. THĂM KHÁM THỰC THỂ 5.1. Toàn trạng</vt:lpstr>
      <vt:lpstr>5. THĂM KHÁM THỰC THỂ 5.1. Toàn trạng</vt:lpstr>
      <vt:lpstr>5. THĂM KHÁM THỰC THỂ 5.1. Toàn trạng</vt:lpstr>
      <vt:lpstr>5. THĂM KHÁM THỰC THỂ 5.2. Hệ thống cơ quan</vt:lpstr>
      <vt:lpstr>5. GHI CHÉP HỒ SƠ</vt:lpstr>
      <vt:lpstr>5. GHI CHÉP HỒ SƠ</vt:lpstr>
      <vt:lpstr>5. GHI CHÉP HỒ SƠ</vt:lpstr>
      <vt:lpstr>TRƯỜNG CAO ĐẲNG Y TẾ BẠCH MAI</vt:lpstr>
      <vt:lpstr> MỤC TIÊU BÀI HỌC</vt:lpstr>
      <vt:lpstr> CÂU HỎI 1</vt:lpstr>
      <vt:lpstr>PowerPoint Presentation</vt:lpstr>
      <vt:lpstr> TÌNH HUỐNG LÂM SÀNG 2</vt:lpstr>
      <vt:lpstr> CÂU HỎI 2</vt:lpstr>
      <vt:lpstr>I. CÁC TƯ THẾ NGHỈ NGƠI TRỊ LIỆU THÔNG THƯỜNG</vt:lpstr>
      <vt:lpstr>CÁC TƯ THẾ NGHỈ NGƠI TRỊ LIỆU THÔNG THƯỜNG  </vt:lpstr>
      <vt:lpstr>PowerPoint Presentation</vt:lpstr>
      <vt:lpstr> I. CÁC TƯ THẾ NGHỈ NGƠI TRỊ LIỆU THÔNG THƯỜNG</vt:lpstr>
      <vt:lpstr> I. CÁC TƯ THẾ NGHỈ NGƠI TRỊ LIỆU THÔNG THƯỜNG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8</vt:lpstr>
      <vt:lpstr>PowerPoint Presentation</vt:lpstr>
      <vt:lpstr>PowerPoint Presentation</vt:lpstr>
      <vt:lpstr>PowerPoint Presentation</vt:lpstr>
      <vt:lpstr>PowerPoint Presentation</vt:lpstr>
      <vt:lpstr>PowerPoint Presentation</vt:lpstr>
      <vt:lpstr>PowerPoint Presentation</vt:lpstr>
      <vt:lpstr>CÂU HỎI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THỰC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Windows User</cp:lastModifiedBy>
  <cp:revision>531</cp:revision>
  <dcterms:created xsi:type="dcterms:W3CDTF">2019-04-06T12:56:00Z</dcterms:created>
  <dcterms:modified xsi:type="dcterms:W3CDTF">2020-05-12T03:47:44Z</dcterms:modified>
</cp:coreProperties>
</file>